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58" r:id="rId38"/>
    <p:sldId id="294" r:id="rId39"/>
    <p:sldId id="295" r:id="rId40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6" roundtripDataSignature="AMtx7mjX4mED2g5l1tjVLNTy6HdMURwh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22"/>
    <p:restoredTop sz="94694"/>
  </p:normalViewPr>
  <p:slideViewPr>
    <p:cSldViewPr snapToGrid="0">
      <p:cViewPr varScale="1">
        <p:scale>
          <a:sx n="121" d="100"/>
          <a:sy n="121" d="100"/>
        </p:scale>
        <p:origin x="194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ce1043ab6e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ce1043ab6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cf661dbe8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ccf661dbe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e1043ab6e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ce1043ab6e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ce1043ab6e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ce1043ab6e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e1043ab6e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ce1043ab6e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ce1043ab6e_0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ce1043ab6e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ce1043ab6e_0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ce1043ab6e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e1043ab6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ce1043ab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ce1043ab6e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ce1043ab6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ce1043ab6e_0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ce1043ab6e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ce1043ab6e_0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ce1043ab6e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ce1043ab6e_0_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ce1043ab6e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e1043ab6e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ce1043ab6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9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9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8"/>
          <p:cNvSpPr txBox="1">
            <a:spLocks noGrp="1"/>
          </p:cNvSpPr>
          <p:nvPr>
            <p:ph type="title"/>
          </p:nvPr>
        </p:nvSpPr>
        <p:spPr>
          <a:xfrm>
            <a:off x="457200" y="11588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8"/>
          <p:cNvSpPr txBox="1">
            <a:spLocks noGrp="1"/>
          </p:cNvSpPr>
          <p:nvPr>
            <p:ph type="body" idx="1"/>
          </p:nvPr>
        </p:nvSpPr>
        <p:spPr>
          <a:xfrm rot="5400000">
            <a:off x="2735262" y="174626"/>
            <a:ext cx="3673475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070C0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070C0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070C0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9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070C0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070C0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070C0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3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0"/>
          <p:cNvSpPr txBox="1">
            <a:spLocks noGrp="1"/>
          </p:cNvSpPr>
          <p:nvPr>
            <p:ph type="title"/>
          </p:nvPr>
        </p:nvSpPr>
        <p:spPr>
          <a:xfrm>
            <a:off x="457200" y="11588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0"/>
          <p:cNvSpPr txBox="1">
            <a:spLocks noGrp="1"/>
          </p:cNvSpPr>
          <p:nvPr>
            <p:ph type="body" idx="1"/>
          </p:nvPr>
        </p:nvSpPr>
        <p:spPr>
          <a:xfrm>
            <a:off x="457200" y="2452688"/>
            <a:ext cx="8229600" cy="367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070C0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070C0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070C0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1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 txBox="1">
            <a:spLocks noGrp="1"/>
          </p:cNvSpPr>
          <p:nvPr>
            <p:ph type="title"/>
          </p:nvPr>
        </p:nvSpPr>
        <p:spPr>
          <a:xfrm>
            <a:off x="457200" y="11588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rgbClr val="0070C0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070C0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070C0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rgbClr val="0070C0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070C0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070C0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3"/>
          <p:cNvSpPr txBox="1">
            <a:spLocks noGrp="1"/>
          </p:cNvSpPr>
          <p:nvPr>
            <p:ph type="title"/>
          </p:nvPr>
        </p:nvSpPr>
        <p:spPr>
          <a:xfrm>
            <a:off x="457200" y="11588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3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rgbClr val="0070C0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rgbClr val="0070C0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rgbClr val="0070C0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rgbClr val="0070C0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33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rgbClr val="0070C0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rgbClr val="0070C0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33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rgbClr val="0070C0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rgbClr val="0070C0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4"/>
          <p:cNvSpPr txBox="1">
            <a:spLocks noGrp="1"/>
          </p:cNvSpPr>
          <p:nvPr>
            <p:ph type="title"/>
          </p:nvPr>
        </p:nvSpPr>
        <p:spPr>
          <a:xfrm>
            <a:off x="457200" y="11588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0070C0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0070C0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3" name="Google Shape;63;p3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rgbClr val="002060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0070C0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rgbClr val="0070C0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rgbClr val="0070C0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4" name="Google Shape;64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7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37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rgbClr val="002060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0070C0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rgbClr val="0070C0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rgbClr val="0070C0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1" name="Google Shape;71;p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>
            <a:spLocks noGrp="1"/>
          </p:cNvSpPr>
          <p:nvPr>
            <p:ph type="title"/>
          </p:nvPr>
        </p:nvSpPr>
        <p:spPr>
          <a:xfrm>
            <a:off x="457200" y="11588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28"/>
          <p:cNvSpPr txBox="1">
            <a:spLocks noGrp="1"/>
          </p:cNvSpPr>
          <p:nvPr>
            <p:ph type="body" idx="1"/>
          </p:nvPr>
        </p:nvSpPr>
        <p:spPr>
          <a:xfrm>
            <a:off x="457200" y="2452688"/>
            <a:ext cx="8229600" cy="367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8"/>
          <p:cNvSpPr/>
          <p:nvPr/>
        </p:nvSpPr>
        <p:spPr>
          <a:xfrm>
            <a:off x="0" y="6569075"/>
            <a:ext cx="9144000" cy="288925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8"/>
          <p:cNvSpPr/>
          <p:nvPr/>
        </p:nvSpPr>
        <p:spPr>
          <a:xfrm>
            <a:off x="0" y="0"/>
            <a:ext cx="9144000" cy="83185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40000" dist="23000" dir="5400000" rotWithShape="0">
              <a:srgbClr val="80808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Google Shape;14;p28" descr="UMBClogo_offset_cmyk-W.eps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68275" y="127000"/>
            <a:ext cx="3316288" cy="60483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8"/>
          <p:cNvSpPr txBox="1"/>
          <p:nvPr/>
        </p:nvSpPr>
        <p:spPr>
          <a:xfrm>
            <a:off x="7181850" y="6542088"/>
            <a:ext cx="182245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www.umbc.edu</a:t>
            </a:r>
            <a:endParaRPr/>
          </a:p>
        </p:txBody>
      </p:sp>
      <p:sp>
        <p:nvSpPr>
          <p:cNvPr id="16" name="Google Shape;16;p28"/>
          <p:cNvSpPr/>
          <p:nvPr/>
        </p:nvSpPr>
        <p:spPr>
          <a:xfrm>
            <a:off x="7396317" y="580648"/>
            <a:ext cx="171393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Data 603 - Big Data Platforms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latest/ml-pipeline.html#dataframe" TargetMode="External"/><Relationship Id="rId7" Type="http://schemas.openxmlformats.org/officeDocument/2006/relationships/hyperlink" Target="https://spark.apache.org/docs/latest/ml-pipeline.html#parameter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park.apache.org/docs/latest/ml-pipeline.html#pipeline" TargetMode="External"/><Relationship Id="rId5" Type="http://schemas.openxmlformats.org/officeDocument/2006/relationships/hyperlink" Target="https://spark.apache.org/docs/latest/ml-pipeline.html#estimators" TargetMode="External"/><Relationship Id="rId4" Type="http://schemas.openxmlformats.org/officeDocument/2006/relationships/hyperlink" Target="https://spark.apache.org/docs/latest/ml-pipeline.html#transformer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latest/mllib-data-types.html#local-vector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ark.apache.org/docs/latest/api/python/reference/api/pyspark.mllib.linalg.Vectors.htm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overfitting-and-underfitting-with-machine-learning-algorithms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latest/ml-features#stringindexer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ark.apache.org/docs/latest/ml-features#onehotencoder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latest/ml-features#rformula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databricks.com/applications/machine-learning/train-model/mllib/index.html#apache-spark-mllib-pipelines-and-structured-streaming-example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mensionality_reducti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akevdp.github.io/PythonDataScienceHandbook/05.12-gaussian-mixtures.html" TargetMode="External"/><Relationship Id="rId5" Type="http://schemas.openxmlformats.org/officeDocument/2006/relationships/hyperlink" Target="https://www.jmlr.org/papers/volume3/blei03a/blei03a.pdf" TargetMode="External"/><Relationship Id="rId4" Type="http://schemas.openxmlformats.org/officeDocument/2006/relationships/hyperlink" Target="https://jakevdp.github.io/PythonDataScienceHandbook/05.11-k-means.ht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/>
          <p:nvPr/>
        </p:nvSpPr>
        <p:spPr>
          <a:xfrm>
            <a:off x="0" y="4981903"/>
            <a:ext cx="9144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Lecture 9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Apache Spark MLlib - Part 1</a:t>
            </a:r>
            <a:endParaRPr/>
          </a:p>
        </p:txBody>
      </p:sp>
      <p:sp>
        <p:nvSpPr>
          <p:cNvPr id="92" name="Google Shape;92;p1"/>
          <p:cNvSpPr txBox="1">
            <a:spLocks noGrp="1"/>
          </p:cNvSpPr>
          <p:nvPr>
            <p:ph type="ctrTitle"/>
          </p:nvPr>
        </p:nvSpPr>
        <p:spPr>
          <a:xfrm>
            <a:off x="685800" y="1390592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002060"/>
                </a:solidFill>
              </a:rPr>
              <a:t>Data 603 – Big Data Platforms</a:t>
            </a:r>
            <a:endParaRPr/>
          </a:p>
        </p:txBody>
      </p:sp>
      <p:pic>
        <p:nvPicPr>
          <p:cNvPr id="93" name="Google Shape;93;p1" descr="Image result for umb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6500" y="3105756"/>
            <a:ext cx="4191000" cy="10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e1043ab6e_0_27"/>
          <p:cNvSpPr txBox="1"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ML Pipelines</a:t>
            </a:r>
            <a:endParaRPr/>
          </a:p>
        </p:txBody>
      </p:sp>
      <p:sp>
        <p:nvSpPr>
          <p:cNvPr id="154" name="Google Shape;154;gce1043ab6e_0_27"/>
          <p:cNvSpPr txBox="1">
            <a:spLocks noGrp="1"/>
          </p:cNvSpPr>
          <p:nvPr>
            <p:ph type="body" idx="1"/>
          </p:nvPr>
        </p:nvSpPr>
        <p:spPr>
          <a:xfrm>
            <a:off x="457200" y="2030428"/>
            <a:ext cx="8229600" cy="45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985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F22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088CC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DataFrame</a:t>
            </a:r>
            <a:r>
              <a:rPr lang="en-US" sz="1800">
                <a:solidFill>
                  <a:srgbClr val="1D1F22"/>
                </a:solidFill>
              </a:rPr>
              <a:t>: ML API uses </a:t>
            </a:r>
            <a:r>
              <a:rPr lang="en-US" sz="1800">
                <a:solidFill>
                  <a:srgbClr val="444444"/>
                </a:solidFill>
                <a:highlight>
                  <a:srgbClr val="FFFFFF"/>
                </a:highlight>
              </a:rPr>
              <a:t>DataFrame</a:t>
            </a:r>
            <a:r>
              <a:rPr lang="en-US" sz="1800">
                <a:solidFill>
                  <a:srgbClr val="1D1F22"/>
                </a:solidFill>
              </a:rPr>
              <a:t> from Spark SQL as an ML dataset, which can hold a variety of data types. E.g., a </a:t>
            </a:r>
            <a:r>
              <a:rPr lang="en-US" sz="1800">
                <a:solidFill>
                  <a:srgbClr val="444444"/>
                </a:solidFill>
                <a:highlight>
                  <a:srgbClr val="FFFFFF"/>
                </a:highlight>
              </a:rPr>
              <a:t>DataFrame</a:t>
            </a:r>
            <a:r>
              <a:rPr lang="en-US" sz="1800">
                <a:solidFill>
                  <a:srgbClr val="1D1F22"/>
                </a:solidFill>
              </a:rPr>
              <a:t> could have different columns storing text, feature vectors, true labels, and predictions.</a:t>
            </a:r>
            <a:endParaRPr sz="1800">
              <a:solidFill>
                <a:srgbClr val="1D1F22"/>
              </a:solidFill>
            </a:endParaRPr>
          </a:p>
          <a:p>
            <a:pPr marL="6985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F22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088CC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Transformer</a:t>
            </a:r>
            <a:r>
              <a:rPr lang="en-US" sz="1800">
                <a:solidFill>
                  <a:srgbClr val="1D1F22"/>
                </a:solidFill>
              </a:rPr>
              <a:t>: An algorithm which can transform one </a:t>
            </a:r>
            <a:r>
              <a:rPr lang="en-US" sz="1800">
                <a:solidFill>
                  <a:srgbClr val="444444"/>
                </a:solidFill>
                <a:highlight>
                  <a:srgbClr val="FFFFFF"/>
                </a:highlight>
              </a:rPr>
              <a:t>DataFrame</a:t>
            </a:r>
            <a:r>
              <a:rPr lang="en-US" sz="1800">
                <a:solidFill>
                  <a:srgbClr val="1D1F22"/>
                </a:solidFill>
              </a:rPr>
              <a:t> into another </a:t>
            </a:r>
            <a:r>
              <a:rPr lang="en-US" sz="1800">
                <a:solidFill>
                  <a:srgbClr val="444444"/>
                </a:solidFill>
                <a:highlight>
                  <a:srgbClr val="FFFFFF"/>
                </a:highlight>
              </a:rPr>
              <a:t>DataFrame</a:t>
            </a:r>
            <a:r>
              <a:rPr lang="en-US" sz="1800">
                <a:solidFill>
                  <a:srgbClr val="1D1F22"/>
                </a:solidFill>
              </a:rPr>
              <a:t>. E.g., an ML model is a </a:t>
            </a:r>
            <a:r>
              <a:rPr lang="en-US" sz="1800">
                <a:solidFill>
                  <a:srgbClr val="444444"/>
                </a:solidFill>
                <a:highlight>
                  <a:srgbClr val="FFFFFF"/>
                </a:highlight>
              </a:rPr>
              <a:t>Transformer</a:t>
            </a:r>
            <a:r>
              <a:rPr lang="en-US" sz="1800">
                <a:solidFill>
                  <a:srgbClr val="1D1F22"/>
                </a:solidFill>
              </a:rPr>
              <a:t> which transforms a </a:t>
            </a:r>
            <a:r>
              <a:rPr lang="en-US" sz="1800">
                <a:solidFill>
                  <a:srgbClr val="444444"/>
                </a:solidFill>
                <a:highlight>
                  <a:srgbClr val="FFFFFF"/>
                </a:highlight>
              </a:rPr>
              <a:t>DataFrame</a:t>
            </a:r>
            <a:r>
              <a:rPr lang="en-US" sz="1800">
                <a:solidFill>
                  <a:srgbClr val="1D1F22"/>
                </a:solidFill>
              </a:rPr>
              <a:t> with features into a </a:t>
            </a:r>
            <a:r>
              <a:rPr lang="en-US" sz="1800">
                <a:solidFill>
                  <a:srgbClr val="444444"/>
                </a:solidFill>
                <a:highlight>
                  <a:srgbClr val="FFFFFF"/>
                </a:highlight>
              </a:rPr>
              <a:t>DataFrame</a:t>
            </a:r>
            <a:r>
              <a:rPr lang="en-US" sz="1800">
                <a:solidFill>
                  <a:srgbClr val="1D1F22"/>
                </a:solidFill>
              </a:rPr>
              <a:t> with predictions.</a:t>
            </a:r>
            <a:endParaRPr sz="1800">
              <a:solidFill>
                <a:srgbClr val="1D1F22"/>
              </a:solidFill>
            </a:endParaRPr>
          </a:p>
          <a:p>
            <a:pPr marL="6985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F22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088CC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Estimator</a:t>
            </a:r>
            <a:r>
              <a:rPr lang="en-US" sz="1800">
                <a:solidFill>
                  <a:srgbClr val="1D1F22"/>
                </a:solidFill>
              </a:rPr>
              <a:t>: An algorithm which can be fit on a </a:t>
            </a:r>
            <a:r>
              <a:rPr lang="en-US" sz="1800">
                <a:solidFill>
                  <a:srgbClr val="444444"/>
                </a:solidFill>
                <a:highlight>
                  <a:srgbClr val="FFFFFF"/>
                </a:highlight>
              </a:rPr>
              <a:t>DataFrame</a:t>
            </a:r>
            <a:r>
              <a:rPr lang="en-US" sz="1800">
                <a:solidFill>
                  <a:srgbClr val="1D1F22"/>
                </a:solidFill>
              </a:rPr>
              <a:t> to produce a </a:t>
            </a:r>
            <a:r>
              <a:rPr lang="en-US" sz="1800">
                <a:solidFill>
                  <a:srgbClr val="444444"/>
                </a:solidFill>
                <a:highlight>
                  <a:srgbClr val="FFFFFF"/>
                </a:highlight>
              </a:rPr>
              <a:t>Transformer</a:t>
            </a:r>
            <a:r>
              <a:rPr lang="en-US" sz="1800">
                <a:solidFill>
                  <a:srgbClr val="1D1F22"/>
                </a:solidFill>
              </a:rPr>
              <a:t>. E.g., a learning algorithm is an </a:t>
            </a:r>
            <a:r>
              <a:rPr lang="en-US" sz="1800">
                <a:solidFill>
                  <a:srgbClr val="444444"/>
                </a:solidFill>
                <a:highlight>
                  <a:srgbClr val="FFFFFF"/>
                </a:highlight>
              </a:rPr>
              <a:t>Estimator</a:t>
            </a:r>
            <a:r>
              <a:rPr lang="en-US" sz="1800">
                <a:solidFill>
                  <a:srgbClr val="1D1F22"/>
                </a:solidFill>
              </a:rPr>
              <a:t> which trains on a </a:t>
            </a:r>
            <a:r>
              <a:rPr lang="en-US" sz="1800">
                <a:solidFill>
                  <a:srgbClr val="444444"/>
                </a:solidFill>
                <a:highlight>
                  <a:srgbClr val="FFFFFF"/>
                </a:highlight>
              </a:rPr>
              <a:t>DataFrame</a:t>
            </a:r>
            <a:r>
              <a:rPr lang="en-US" sz="1800">
                <a:solidFill>
                  <a:srgbClr val="1D1F22"/>
                </a:solidFill>
              </a:rPr>
              <a:t> and produces a model.</a:t>
            </a:r>
            <a:endParaRPr sz="1800">
              <a:solidFill>
                <a:srgbClr val="1D1F22"/>
              </a:solidFill>
            </a:endParaRPr>
          </a:p>
          <a:p>
            <a:pPr marL="6985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F22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088CC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Pipeline</a:t>
            </a:r>
            <a:r>
              <a:rPr lang="en-US" sz="1800">
                <a:solidFill>
                  <a:srgbClr val="1D1F22"/>
                </a:solidFill>
              </a:rPr>
              <a:t>: A </a:t>
            </a:r>
            <a:r>
              <a:rPr lang="en-US" sz="1800">
                <a:solidFill>
                  <a:srgbClr val="444444"/>
                </a:solidFill>
                <a:highlight>
                  <a:srgbClr val="FFFFFF"/>
                </a:highlight>
              </a:rPr>
              <a:t>Pipeline</a:t>
            </a:r>
            <a:r>
              <a:rPr lang="en-US" sz="1800">
                <a:solidFill>
                  <a:srgbClr val="1D1F22"/>
                </a:solidFill>
              </a:rPr>
              <a:t> chains multiple </a:t>
            </a:r>
            <a:r>
              <a:rPr lang="en-US" sz="1800">
                <a:solidFill>
                  <a:srgbClr val="444444"/>
                </a:solidFill>
                <a:highlight>
                  <a:srgbClr val="FFFFFF"/>
                </a:highlight>
              </a:rPr>
              <a:t>Transformer</a:t>
            </a:r>
            <a:r>
              <a:rPr lang="en-US" sz="1800">
                <a:solidFill>
                  <a:srgbClr val="1D1F22"/>
                </a:solidFill>
              </a:rPr>
              <a:t>s and </a:t>
            </a:r>
            <a:r>
              <a:rPr lang="en-US" sz="1800">
                <a:solidFill>
                  <a:srgbClr val="444444"/>
                </a:solidFill>
                <a:highlight>
                  <a:srgbClr val="FFFFFF"/>
                </a:highlight>
              </a:rPr>
              <a:t>Estimator</a:t>
            </a:r>
            <a:r>
              <a:rPr lang="en-US" sz="1800">
                <a:solidFill>
                  <a:srgbClr val="1D1F22"/>
                </a:solidFill>
              </a:rPr>
              <a:t>s together to specify an ML workflow.</a:t>
            </a:r>
            <a:endParaRPr sz="1800">
              <a:solidFill>
                <a:srgbClr val="1D1F22"/>
              </a:solidFill>
            </a:endParaRPr>
          </a:p>
          <a:p>
            <a:pPr marL="6985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F22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088CC"/>
                </a:solidFill>
                <a:highlight>
                  <a:srgbClr val="FFFFFF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Parameter</a:t>
            </a:r>
            <a:r>
              <a:rPr lang="en-US" sz="1800">
                <a:solidFill>
                  <a:srgbClr val="1D1F22"/>
                </a:solidFill>
              </a:rPr>
              <a:t>: All </a:t>
            </a:r>
            <a:r>
              <a:rPr lang="en-US" sz="1800">
                <a:solidFill>
                  <a:srgbClr val="444444"/>
                </a:solidFill>
                <a:highlight>
                  <a:srgbClr val="FFFFFF"/>
                </a:highlight>
              </a:rPr>
              <a:t>Transformer</a:t>
            </a:r>
            <a:r>
              <a:rPr lang="en-US" sz="1800">
                <a:solidFill>
                  <a:srgbClr val="1D1F22"/>
                </a:solidFill>
              </a:rPr>
              <a:t>s and </a:t>
            </a:r>
            <a:r>
              <a:rPr lang="en-US" sz="1800">
                <a:solidFill>
                  <a:srgbClr val="444444"/>
                </a:solidFill>
                <a:highlight>
                  <a:srgbClr val="FFFFFF"/>
                </a:highlight>
              </a:rPr>
              <a:t>Estimator</a:t>
            </a:r>
            <a:r>
              <a:rPr lang="en-US" sz="1800">
                <a:solidFill>
                  <a:srgbClr val="1D1F22"/>
                </a:solidFill>
              </a:rPr>
              <a:t>s now share a common API for specifying parameters.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"/>
          <p:cNvSpPr txBox="1"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Machine Learning Pipelines</a:t>
            </a:r>
            <a:endParaRPr/>
          </a:p>
        </p:txBody>
      </p:sp>
      <p:sp>
        <p:nvSpPr>
          <p:cNvPr id="160" name="Google Shape;160;p8"/>
          <p:cNvSpPr txBox="1">
            <a:spLocks noGrp="1"/>
          </p:cNvSpPr>
          <p:nvPr>
            <p:ph type="body" idx="1"/>
          </p:nvPr>
        </p:nvSpPr>
        <p:spPr>
          <a:xfrm>
            <a:off x="457200" y="2030425"/>
            <a:ext cx="8229600" cy="3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None/>
            </a:pPr>
            <a:r>
              <a:rPr lang="en-US" sz="2000"/>
              <a:t>MLlib Terminology</a:t>
            </a:r>
            <a:endParaRPr sz="200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lang="en-US" sz="2000" b="1"/>
              <a:t>DataFrame</a:t>
            </a:r>
            <a:endParaRPr sz="2000" b="1"/>
          </a:p>
          <a:p>
            <a:pPr marL="742950" lvl="1" indent="-298450" algn="l" rtl="0">
              <a:spcBef>
                <a:spcPts val="400"/>
              </a:spcBef>
              <a:spcAft>
                <a:spcPts val="0"/>
              </a:spcAft>
              <a:buClr>
                <a:srgbClr val="B45F06"/>
              </a:buClr>
              <a:buSzPts val="2000"/>
              <a:buChar char="–"/>
            </a:pPr>
            <a:r>
              <a:rPr lang="en-US" sz="2000"/>
              <a:t>ML can be applied to a wide variety of data types including vectors, text, images, and structured data. </a:t>
            </a:r>
            <a:endParaRPr sz="2000"/>
          </a:p>
          <a:p>
            <a:pPr marL="742950" lvl="1" indent="-298450" algn="l" rtl="0">
              <a:spcBef>
                <a:spcPts val="4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DataFrame can use ML Vector types</a:t>
            </a:r>
            <a:endParaRPr sz="2000"/>
          </a:p>
          <a:p>
            <a:pPr marL="742950" lvl="1" indent="-298450" algn="l" rtl="0">
              <a:spcBef>
                <a:spcPts val="4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For Python, MLlib recognizes the following types as </a:t>
            </a:r>
            <a:r>
              <a:rPr lang="en-US" sz="2000">
                <a:solidFill>
                  <a:srgbClr val="B45F06"/>
                </a:solidFill>
              </a:rPr>
              <a:t>dense vectors</a:t>
            </a:r>
            <a:r>
              <a:rPr lang="en-US" sz="2000"/>
              <a:t>:</a:t>
            </a:r>
            <a:endParaRPr sz="2000"/>
          </a:p>
          <a:p>
            <a:pPr marL="1143000" lvl="2" indent="-2413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NumPy’s array &lt;- More efficient</a:t>
            </a:r>
            <a:endParaRPr sz="2000"/>
          </a:p>
          <a:p>
            <a:pPr marL="1143000" lvl="2" indent="-2413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Python’s list, e.g., [1, 2, 3]</a:t>
            </a:r>
            <a:endParaRPr sz="2000"/>
          </a:p>
          <a:p>
            <a:pPr marL="742950" lvl="1" indent="-298450" algn="l" rtl="0">
              <a:spcBef>
                <a:spcPts val="4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and the following as </a:t>
            </a:r>
            <a:r>
              <a:rPr lang="en-US" sz="2000">
                <a:solidFill>
                  <a:srgbClr val="B45F06"/>
                </a:solidFill>
              </a:rPr>
              <a:t>sparse vectors</a:t>
            </a:r>
            <a:r>
              <a:rPr lang="en-US" sz="2000"/>
              <a:t>:</a:t>
            </a:r>
            <a:endParaRPr sz="2000"/>
          </a:p>
          <a:p>
            <a:pPr marL="1143000" lvl="2" indent="-2413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MLlib’s SparseVector.</a:t>
            </a:r>
            <a:endParaRPr sz="2000"/>
          </a:p>
          <a:p>
            <a:pPr marL="1143000" lvl="2" indent="-2413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SciPy’s csc_matrix with a single column</a:t>
            </a:r>
            <a:endParaRPr sz="2000"/>
          </a:p>
        </p:txBody>
      </p:sp>
      <p:sp>
        <p:nvSpPr>
          <p:cNvPr id="161" name="Google Shape;161;p8"/>
          <p:cNvSpPr txBox="1"/>
          <p:nvPr/>
        </p:nvSpPr>
        <p:spPr>
          <a:xfrm>
            <a:off x="457200" y="5916300"/>
            <a:ext cx="82296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https://spark.apache.org/docs/latest/mllib-data-types.html#local-vector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https://spark.apache.org/docs/latest/api/python/reference/api/pyspark.mllib.linalg.Vectors.html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"/>
          <p:cNvSpPr txBox="1"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Machine Learning Pipelines</a:t>
            </a:r>
            <a:endParaRPr/>
          </a:p>
        </p:txBody>
      </p:sp>
      <p:sp>
        <p:nvSpPr>
          <p:cNvPr id="167" name="Google Shape;167;p9"/>
          <p:cNvSpPr txBox="1">
            <a:spLocks noGrp="1"/>
          </p:cNvSpPr>
          <p:nvPr>
            <p:ph type="body" idx="1"/>
          </p:nvPr>
        </p:nvSpPr>
        <p:spPr>
          <a:xfrm>
            <a:off x="457200" y="2030428"/>
            <a:ext cx="8229600" cy="45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None/>
            </a:pPr>
            <a:r>
              <a:rPr lang="en-US" sz="2000"/>
              <a:t>MLlib Terminology</a:t>
            </a:r>
            <a:endParaRPr sz="200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lang="en-US" sz="2000" b="1"/>
              <a:t>Transformer</a:t>
            </a:r>
            <a:endParaRPr sz="2000" b="1"/>
          </a:p>
          <a:p>
            <a:pPr marL="742950" lvl="1" indent="-298450" algn="l" rtl="0">
              <a:spcBef>
                <a:spcPts val="320"/>
              </a:spcBef>
              <a:spcAft>
                <a:spcPts val="0"/>
              </a:spcAft>
              <a:buSzPts val="2000"/>
              <a:buChar char="–"/>
            </a:pPr>
            <a:r>
              <a:rPr lang="en-US" sz="2000">
                <a:solidFill>
                  <a:srgbClr val="B45F06"/>
                </a:solidFill>
              </a:rPr>
              <a:t>Accepts a DataFrame as input, returns a new DataFrame </a:t>
            </a:r>
            <a:r>
              <a:rPr lang="en-US" sz="2000"/>
              <a:t>with one or more columns appended to it. </a:t>
            </a:r>
            <a:endParaRPr sz="2000">
              <a:solidFill>
                <a:srgbClr val="0070C0"/>
              </a:solidFill>
            </a:endParaRPr>
          </a:p>
          <a:p>
            <a:pPr marL="742950" lvl="1" indent="-311150" algn="l" rtl="0">
              <a:spcBef>
                <a:spcPts val="320"/>
              </a:spcBef>
              <a:spcAft>
                <a:spcPts val="0"/>
              </a:spcAft>
              <a:buClr>
                <a:srgbClr val="0070C0"/>
              </a:buClr>
              <a:buSzPts val="2000"/>
              <a:buChar char="–"/>
            </a:pPr>
            <a:r>
              <a:rPr lang="en-US" sz="2000">
                <a:solidFill>
                  <a:srgbClr val="0070C0"/>
                </a:solidFill>
              </a:rPr>
              <a:t>An abstraction that includes feature transformers and learned models.</a:t>
            </a:r>
            <a:endParaRPr sz="2000">
              <a:solidFill>
                <a:srgbClr val="0070C0"/>
              </a:solidFill>
            </a:endParaRPr>
          </a:p>
          <a:p>
            <a:pPr marL="1143000" lvl="2" indent="-215900" algn="l" rtl="0">
              <a:spcBef>
                <a:spcPts val="320"/>
              </a:spcBef>
              <a:spcAft>
                <a:spcPts val="0"/>
              </a:spcAft>
              <a:buClr>
                <a:srgbClr val="0070C0"/>
              </a:buClr>
              <a:buSzPts val="1600"/>
              <a:buChar char="•"/>
            </a:pPr>
            <a:r>
              <a:rPr lang="en-US" sz="1600">
                <a:solidFill>
                  <a:srgbClr val="0070C0"/>
                </a:solidFill>
              </a:rPr>
              <a:t>A feature transformer reads a column, map it into a new column (e.g. feature vectors), and output a new DataFrame with the mapped column appended</a:t>
            </a:r>
            <a:endParaRPr sz="1600">
              <a:solidFill>
                <a:srgbClr val="0070C0"/>
              </a:solidFill>
            </a:endParaRPr>
          </a:p>
          <a:p>
            <a:pPr marL="1143000" lvl="2" indent="-215900" algn="l" rtl="0">
              <a:spcBef>
                <a:spcPts val="320"/>
              </a:spcBef>
              <a:spcAft>
                <a:spcPts val="0"/>
              </a:spcAft>
              <a:buClr>
                <a:srgbClr val="0070C0"/>
              </a:buClr>
              <a:buSzPts val="1600"/>
              <a:buChar char="•"/>
            </a:pPr>
            <a:r>
              <a:rPr lang="en-US" sz="1600">
                <a:solidFill>
                  <a:srgbClr val="0070C0"/>
                </a:solidFill>
              </a:rPr>
              <a:t>A learning model might take a DataFrame, read the column containing feature vectors, predict the label for each feature vector, and output a new DataFrame with predicted labels appended as a column.</a:t>
            </a:r>
            <a:endParaRPr sz="1600">
              <a:solidFill>
                <a:srgbClr val="0070C0"/>
              </a:solidFill>
            </a:endParaRPr>
          </a:p>
          <a:p>
            <a:pPr marL="742950" lvl="1" indent="-311150" algn="l" rtl="0">
              <a:spcBef>
                <a:spcPts val="320"/>
              </a:spcBef>
              <a:spcAft>
                <a:spcPts val="0"/>
              </a:spcAft>
              <a:buClr>
                <a:srgbClr val="0070C0"/>
              </a:buClr>
              <a:buSzPts val="2000"/>
              <a:buChar char="–"/>
            </a:pPr>
            <a:r>
              <a:rPr lang="en-US" sz="2000">
                <a:solidFill>
                  <a:srgbClr val="B45F06"/>
                </a:solidFill>
              </a:rPr>
              <a:t>Do not learn any parameters from the data</a:t>
            </a:r>
            <a:r>
              <a:rPr lang="en-US" sz="2000"/>
              <a:t>. </a:t>
            </a:r>
            <a:endParaRPr sz="2000"/>
          </a:p>
          <a:p>
            <a:pPr marL="1143000" lvl="2" indent="-215900" algn="l" rtl="0">
              <a:spcBef>
                <a:spcPts val="320"/>
              </a:spcBef>
              <a:spcAft>
                <a:spcPts val="0"/>
              </a:spcAft>
              <a:buClr>
                <a:srgbClr val="0070C0"/>
              </a:buClr>
              <a:buSzPts val="1600"/>
              <a:buChar char="•"/>
            </a:pPr>
            <a:r>
              <a:rPr lang="en-US" sz="1600"/>
              <a:t>Simply applies </a:t>
            </a:r>
            <a:r>
              <a:rPr lang="en-US" sz="1600">
                <a:solidFill>
                  <a:srgbClr val="B45F06"/>
                </a:solidFill>
              </a:rPr>
              <a:t>rule-based transformations</a:t>
            </a:r>
            <a:r>
              <a:rPr lang="en-US" sz="1600"/>
              <a:t> to either prepare data for model training or generate predictions using a trained MLlib model.</a:t>
            </a:r>
            <a:endParaRPr sz="1600"/>
          </a:p>
          <a:p>
            <a:pPr marL="742950" lvl="1" indent="-311150" algn="l" rtl="0">
              <a:spcBef>
                <a:spcPts val="320"/>
              </a:spcBef>
              <a:spcAft>
                <a:spcPts val="0"/>
              </a:spcAft>
              <a:buClr>
                <a:srgbClr val="B45F06"/>
              </a:buClr>
              <a:buSzPts val="2000"/>
              <a:buChar char="–"/>
            </a:pPr>
            <a:r>
              <a:rPr lang="en-US" sz="2000">
                <a:solidFill>
                  <a:srgbClr val="B45F06"/>
                </a:solidFill>
              </a:rPr>
              <a:t>.transform() method</a:t>
            </a:r>
            <a:r>
              <a:rPr lang="en-US" sz="2000" b="1">
                <a:solidFill>
                  <a:srgbClr val="B45F06"/>
                </a:solidFill>
              </a:rPr>
              <a:t> </a:t>
            </a:r>
            <a:endParaRPr sz="2000">
              <a:solidFill>
                <a:srgbClr val="B45F06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ccf661dbe8_0_1"/>
          <p:cNvSpPr txBox="1"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Machine Learning Pipelines</a:t>
            </a:r>
            <a:endParaRPr/>
          </a:p>
        </p:txBody>
      </p:sp>
      <p:sp>
        <p:nvSpPr>
          <p:cNvPr id="173" name="Google Shape;173;gccf661dbe8_0_1"/>
          <p:cNvSpPr txBox="1">
            <a:spLocks noGrp="1"/>
          </p:cNvSpPr>
          <p:nvPr>
            <p:ph type="body" idx="1"/>
          </p:nvPr>
        </p:nvSpPr>
        <p:spPr>
          <a:xfrm>
            <a:off x="457200" y="2030428"/>
            <a:ext cx="8229600" cy="45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None/>
            </a:pPr>
            <a:r>
              <a:rPr lang="en-US" sz="2000"/>
              <a:t>MLlib Terminology</a:t>
            </a:r>
            <a:endParaRPr sz="200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lang="en-US" sz="2000" b="1"/>
              <a:t>Estimator</a:t>
            </a:r>
            <a:endParaRPr sz="2000" b="1"/>
          </a:p>
          <a:p>
            <a:pPr marL="742950" lvl="1" indent="-311150" algn="l" rtl="0">
              <a:spcBef>
                <a:spcPts val="320"/>
              </a:spcBef>
              <a:spcAft>
                <a:spcPts val="0"/>
              </a:spcAft>
              <a:buClr>
                <a:srgbClr val="0070C0"/>
              </a:buClr>
              <a:buSzPts val="2000"/>
              <a:buChar char="–"/>
            </a:pPr>
            <a:r>
              <a:rPr lang="en-US" sz="2000"/>
              <a:t>Abstracts the concept of a learning algorithm.</a:t>
            </a:r>
            <a:endParaRPr sz="2000"/>
          </a:p>
          <a:p>
            <a:pPr marL="742950" lvl="1" indent="-311150" algn="l" rtl="0">
              <a:spcBef>
                <a:spcPts val="320"/>
              </a:spcBef>
              <a:spcAft>
                <a:spcPts val="0"/>
              </a:spcAft>
              <a:buClr>
                <a:srgbClr val="0070C0"/>
              </a:buClr>
              <a:buSzPts val="2000"/>
              <a:buChar char="–"/>
            </a:pPr>
            <a:r>
              <a:rPr lang="en-US" sz="2000"/>
              <a:t>Learns (or “fits”) </a:t>
            </a:r>
            <a:r>
              <a:rPr lang="en-US" sz="2000">
                <a:solidFill>
                  <a:srgbClr val="B45F06"/>
                </a:solidFill>
              </a:rPr>
              <a:t>parameters from the DataFrame</a:t>
            </a:r>
            <a:endParaRPr sz="2000">
              <a:solidFill>
                <a:srgbClr val="B45F06"/>
              </a:solidFill>
            </a:endParaRPr>
          </a:p>
          <a:p>
            <a:pPr marL="742950" lvl="1" indent="-311150" algn="l" rtl="0">
              <a:spcBef>
                <a:spcPts val="320"/>
              </a:spcBef>
              <a:spcAft>
                <a:spcPts val="0"/>
              </a:spcAft>
              <a:buClr>
                <a:srgbClr val="B45F06"/>
              </a:buClr>
              <a:buSzPts val="2000"/>
              <a:buChar char="–"/>
            </a:pPr>
            <a:r>
              <a:rPr lang="en-US" sz="2000">
                <a:solidFill>
                  <a:srgbClr val="B45F06"/>
                </a:solidFill>
              </a:rPr>
              <a:t>Returns a Model, which is a transformer</a:t>
            </a:r>
            <a:endParaRPr sz="2000">
              <a:solidFill>
                <a:srgbClr val="B45F06"/>
              </a:solidFill>
            </a:endParaRPr>
          </a:p>
          <a:p>
            <a:pPr marL="742950" lvl="1" indent="-311150" algn="l" rtl="0">
              <a:spcBef>
                <a:spcPts val="320"/>
              </a:spcBef>
              <a:spcAft>
                <a:spcPts val="0"/>
              </a:spcAft>
              <a:buClr>
                <a:srgbClr val="B45F06"/>
              </a:buClr>
              <a:buSzPts val="2000"/>
              <a:buChar char="–"/>
            </a:pPr>
            <a:r>
              <a:rPr lang="en-US" sz="2000">
                <a:solidFill>
                  <a:srgbClr val="B45F06"/>
                </a:solidFill>
              </a:rPr>
              <a:t>.fit() method</a:t>
            </a:r>
            <a:endParaRPr sz="2000">
              <a:solidFill>
                <a:srgbClr val="B45F06"/>
              </a:solidFill>
            </a:endParaRPr>
          </a:p>
          <a:p>
            <a:pPr marL="1143000" lvl="2" indent="-241300" algn="l" rtl="0">
              <a:spcBef>
                <a:spcPts val="320"/>
              </a:spcBef>
              <a:spcAft>
                <a:spcPts val="0"/>
              </a:spcAft>
              <a:buClr>
                <a:srgbClr val="B45F06"/>
              </a:buClr>
              <a:buSzPts val="2000"/>
              <a:buChar char="•"/>
            </a:pPr>
            <a:r>
              <a:rPr lang="en-US" sz="2000">
                <a:solidFill>
                  <a:srgbClr val="B45F06"/>
                </a:solidFill>
              </a:rPr>
              <a:t>Accepts a DataFrame and produces a Model.</a:t>
            </a:r>
            <a:endParaRPr sz="2000">
              <a:solidFill>
                <a:srgbClr val="B45F06"/>
              </a:solidFill>
            </a:endParaRPr>
          </a:p>
          <a:p>
            <a:pPr marL="1143000" lvl="2" indent="-241300" algn="l" rtl="0">
              <a:spcBef>
                <a:spcPts val="320"/>
              </a:spcBef>
              <a:spcAft>
                <a:spcPts val="0"/>
              </a:spcAft>
              <a:buClr>
                <a:srgbClr val="B45F06"/>
              </a:buClr>
              <a:buSzPts val="2000"/>
              <a:buChar char="•"/>
            </a:pPr>
            <a:r>
              <a:rPr lang="en-US" sz="2000">
                <a:solidFill>
                  <a:srgbClr val="B45F06"/>
                </a:solidFill>
              </a:rPr>
              <a:t>e.g.  LogisticRegression is an Estimator, and calling fit() trains a LogisticRegressionModel, which is a Model and hence a Transformer</a:t>
            </a:r>
            <a:endParaRPr sz="2000">
              <a:solidFill>
                <a:srgbClr val="B45F06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e1043ab6e_0_33"/>
          <p:cNvSpPr txBox="1"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Machine Learning Pipelines</a:t>
            </a:r>
            <a:endParaRPr/>
          </a:p>
        </p:txBody>
      </p:sp>
      <p:sp>
        <p:nvSpPr>
          <p:cNvPr id="179" name="Google Shape;179;gce1043ab6e_0_33"/>
          <p:cNvSpPr txBox="1">
            <a:spLocks noGrp="1"/>
          </p:cNvSpPr>
          <p:nvPr>
            <p:ph type="body" idx="1"/>
          </p:nvPr>
        </p:nvSpPr>
        <p:spPr>
          <a:xfrm>
            <a:off x="457200" y="2030428"/>
            <a:ext cx="8229600" cy="44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None/>
            </a:pPr>
            <a:r>
              <a:rPr lang="en-US" sz="2000"/>
              <a:t>MLlib Terminology</a:t>
            </a:r>
            <a:endParaRPr sz="200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lang="en-US" sz="2000" b="1"/>
              <a:t>Pipeline</a:t>
            </a:r>
            <a:endParaRPr sz="2000" b="1"/>
          </a:p>
          <a:p>
            <a:pPr marL="742950" lvl="1" indent="-29845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–"/>
            </a:pPr>
            <a:r>
              <a:rPr lang="en-US" sz="2000"/>
              <a:t>Created to support the common pattern in ML to run a sequence of algorithms to process and learn from the data</a:t>
            </a:r>
            <a:endParaRPr sz="2000"/>
          </a:p>
          <a:p>
            <a:pPr marL="1143000" lvl="2" indent="-215900" algn="l" rtl="0">
              <a:spcBef>
                <a:spcPts val="4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E.g. Split each document’s text into words -&gt; convert each document’s words into a numerical feature vector -&gt; learn a prediction model using feature vectors and labels</a:t>
            </a:r>
            <a:endParaRPr sz="1600"/>
          </a:p>
          <a:p>
            <a:pPr marL="742950" lvl="1" indent="-29845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–"/>
            </a:pPr>
            <a:r>
              <a:rPr lang="en-US" sz="2000"/>
              <a:t>Provides a high-level API built on top of DataFrames to </a:t>
            </a:r>
            <a:r>
              <a:rPr lang="en-US" sz="2000">
                <a:solidFill>
                  <a:srgbClr val="B45F06"/>
                </a:solidFill>
              </a:rPr>
              <a:t>organize the machine learning workflow.</a:t>
            </a:r>
            <a:r>
              <a:rPr lang="en-US" sz="2000"/>
              <a:t> </a:t>
            </a:r>
            <a:endParaRPr sz="2000"/>
          </a:p>
          <a:p>
            <a:pPr marL="742950" lvl="1" indent="-29845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–"/>
            </a:pPr>
            <a:r>
              <a:rPr lang="en-US" sz="2000"/>
              <a:t>Composed of </a:t>
            </a:r>
            <a:r>
              <a:rPr lang="en-US" sz="2000">
                <a:solidFill>
                  <a:srgbClr val="B45F06"/>
                </a:solidFill>
              </a:rPr>
              <a:t>a series of transformers and estimators</a:t>
            </a:r>
            <a:endParaRPr sz="2000">
              <a:solidFill>
                <a:srgbClr val="B45F06"/>
              </a:solidFill>
            </a:endParaRPr>
          </a:p>
          <a:p>
            <a:pPr marL="742950" lvl="1" indent="-298450" algn="l" rtl="0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–"/>
            </a:pPr>
            <a:r>
              <a:rPr lang="en-US" sz="2000">
                <a:solidFill>
                  <a:srgbClr val="0070C0"/>
                </a:solidFill>
              </a:rPr>
              <a:t>A Pipeline consists of a sequence of PipelineStages (Transformers and Estimators) to be run in a specific order.</a:t>
            </a:r>
            <a:endParaRPr sz="2000">
              <a:solidFill>
                <a:srgbClr val="0070C0"/>
              </a:solidFill>
            </a:endParaRPr>
          </a:p>
          <a:p>
            <a:pPr marL="742950" lvl="1" indent="-298450" algn="l" rtl="0">
              <a:spcBef>
                <a:spcPts val="320"/>
              </a:spcBef>
              <a:spcAft>
                <a:spcPts val="0"/>
              </a:spcAft>
              <a:buClr>
                <a:srgbClr val="B45F06"/>
              </a:buClr>
              <a:buSzPts val="2000"/>
              <a:buChar char="–"/>
            </a:pPr>
            <a:r>
              <a:rPr lang="en-US" sz="2000">
                <a:solidFill>
                  <a:srgbClr val="B45F06"/>
                </a:solidFill>
              </a:rPr>
              <a:t>Pipelines are estimators. </a:t>
            </a:r>
            <a:endParaRPr sz="2000">
              <a:solidFill>
                <a:srgbClr val="B45F06"/>
              </a:solidFill>
            </a:endParaRPr>
          </a:p>
          <a:p>
            <a:pPr marL="742950" lvl="1" indent="-298450" algn="l" rtl="0">
              <a:spcBef>
                <a:spcPts val="320"/>
              </a:spcBef>
              <a:spcAft>
                <a:spcPts val="0"/>
              </a:spcAft>
              <a:buClr>
                <a:srgbClr val="B45F06"/>
              </a:buClr>
              <a:buSzPts val="2000"/>
              <a:buChar char="–"/>
            </a:pPr>
            <a:r>
              <a:rPr lang="en-US" sz="2000">
                <a:solidFill>
                  <a:srgbClr val="B45F06"/>
                </a:solidFill>
              </a:rPr>
              <a:t>Pipeline.fit() returns a PipelineModel, a transformer. </a:t>
            </a:r>
            <a:endParaRPr sz="20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e1043ab6e_0_53"/>
          <p:cNvSpPr txBox="1"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Machine Learning Pipelines</a:t>
            </a:r>
            <a:endParaRPr/>
          </a:p>
        </p:txBody>
      </p:sp>
      <p:sp>
        <p:nvSpPr>
          <p:cNvPr id="185" name="Google Shape;185;gce1043ab6e_0_53"/>
          <p:cNvSpPr txBox="1">
            <a:spLocks noGrp="1"/>
          </p:cNvSpPr>
          <p:nvPr>
            <p:ph type="body" idx="1"/>
          </p:nvPr>
        </p:nvSpPr>
        <p:spPr>
          <a:xfrm>
            <a:off x="457200" y="2030428"/>
            <a:ext cx="8229600" cy="44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None/>
            </a:pPr>
            <a:r>
              <a:rPr lang="en-US" sz="2000" dirty="0" err="1"/>
              <a:t>MLlib</a:t>
            </a:r>
            <a:r>
              <a:rPr lang="en-US" sz="2000" dirty="0"/>
              <a:t> Terminology</a:t>
            </a:r>
            <a:endParaRPr sz="2000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lang="en-US" sz="2000" b="1" dirty="0"/>
              <a:t>Pipeline (Cont.)</a:t>
            </a:r>
            <a:endParaRPr sz="2000" b="1" dirty="0"/>
          </a:p>
          <a:p>
            <a:pPr marL="742950" lvl="1" indent="-298450" algn="l" rtl="0">
              <a:spcBef>
                <a:spcPts val="320"/>
              </a:spcBef>
              <a:spcAft>
                <a:spcPts val="0"/>
              </a:spcAft>
              <a:buClr>
                <a:srgbClr val="B45F06"/>
              </a:buClr>
              <a:buSzPts val="2000"/>
              <a:buChar char="–"/>
            </a:pPr>
            <a:r>
              <a:rPr lang="en-US" sz="2000" dirty="0"/>
              <a:t>A Pipeline is a sequence of stages</a:t>
            </a:r>
            <a:endParaRPr sz="2000" dirty="0"/>
          </a:p>
          <a:p>
            <a:pPr marL="1143000" lvl="2" indent="-241300" algn="l" rtl="0">
              <a:spcBef>
                <a:spcPts val="320"/>
              </a:spcBef>
              <a:spcAft>
                <a:spcPts val="0"/>
              </a:spcAft>
              <a:buSzPts val="2000"/>
              <a:buChar char="•"/>
            </a:pPr>
            <a:r>
              <a:rPr lang="en-US" sz="2000" dirty="0"/>
              <a:t>Each stage is either a Transformer or an Estimator</a:t>
            </a:r>
            <a:endParaRPr sz="2000" dirty="0"/>
          </a:p>
          <a:p>
            <a:pPr marL="1143000" lvl="2" indent="-241300" algn="l" rtl="0">
              <a:spcBef>
                <a:spcPts val="320"/>
              </a:spcBef>
              <a:spcAft>
                <a:spcPts val="0"/>
              </a:spcAft>
              <a:buSzPts val="2000"/>
              <a:buChar char="•"/>
            </a:pPr>
            <a:r>
              <a:rPr lang="en-US" sz="2000" dirty="0"/>
              <a:t>Stages are run in order</a:t>
            </a:r>
            <a:endParaRPr sz="2000" dirty="0"/>
          </a:p>
          <a:p>
            <a:pPr marL="1143000" lvl="2" indent="-241300" algn="l" rtl="0">
              <a:spcBef>
                <a:spcPts val="320"/>
              </a:spcBef>
              <a:spcAft>
                <a:spcPts val="0"/>
              </a:spcAft>
              <a:buSzPts val="2000"/>
              <a:buChar char="•"/>
            </a:pPr>
            <a:r>
              <a:rPr lang="en-US" sz="2000" dirty="0"/>
              <a:t>An input </a:t>
            </a:r>
            <a:r>
              <a:rPr lang="en-US" sz="2000" dirty="0" err="1"/>
              <a:t>DataFrame</a:t>
            </a:r>
            <a:r>
              <a:rPr lang="en-US" sz="2000" dirty="0"/>
              <a:t> is transformed as it passes through each stage</a:t>
            </a:r>
            <a:endParaRPr sz="2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e1043ab6e_0_58"/>
          <p:cNvSpPr txBox="1"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Machine Learning Pipelines</a:t>
            </a:r>
            <a:endParaRPr/>
          </a:p>
        </p:txBody>
      </p:sp>
      <p:sp>
        <p:nvSpPr>
          <p:cNvPr id="191" name="Google Shape;191;gce1043ab6e_0_58"/>
          <p:cNvSpPr txBox="1">
            <a:spLocks noGrp="1"/>
          </p:cNvSpPr>
          <p:nvPr>
            <p:ph type="body" idx="1"/>
          </p:nvPr>
        </p:nvSpPr>
        <p:spPr>
          <a:xfrm>
            <a:off x="457200" y="2030426"/>
            <a:ext cx="82296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2000"/>
              <a:t>Training time usage of a Pipeline</a:t>
            </a:r>
            <a:endParaRPr sz="2000"/>
          </a:p>
        </p:txBody>
      </p:sp>
      <p:pic>
        <p:nvPicPr>
          <p:cNvPr id="192" name="Google Shape;192;gce1043ab6e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263" y="2479302"/>
            <a:ext cx="7905476" cy="201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ce1043ab6e_0_58"/>
          <p:cNvSpPr txBox="1">
            <a:spLocks noGrp="1"/>
          </p:cNvSpPr>
          <p:nvPr>
            <p:ph type="body" idx="1"/>
          </p:nvPr>
        </p:nvSpPr>
        <p:spPr>
          <a:xfrm>
            <a:off x="619275" y="5018151"/>
            <a:ext cx="82296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spcBef>
                <a:spcPts val="32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Three stage pipeline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Tokenizer and HasingTF are Transformers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LogisticRegression is an Estimator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After a Pipeline’s fit() method runs, a PipelineModel (a Transformer) is produced</a:t>
            </a:r>
            <a:endParaRPr sz="2000"/>
          </a:p>
        </p:txBody>
      </p:sp>
      <p:sp>
        <p:nvSpPr>
          <p:cNvPr id="194" name="Google Shape;194;gce1043ab6e_0_58"/>
          <p:cNvSpPr txBox="1"/>
          <p:nvPr/>
        </p:nvSpPr>
        <p:spPr>
          <a:xfrm>
            <a:off x="946250" y="4484425"/>
            <a:ext cx="90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Data flow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gce1043ab6e_0_58"/>
          <p:cNvSpPr/>
          <p:nvPr/>
        </p:nvSpPr>
        <p:spPr>
          <a:xfrm>
            <a:off x="1939125" y="4499200"/>
            <a:ext cx="5092800" cy="4002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ce1043ab6e_0_58"/>
          <p:cNvSpPr/>
          <p:nvPr/>
        </p:nvSpPr>
        <p:spPr>
          <a:xfrm>
            <a:off x="7769000" y="1435300"/>
            <a:ext cx="1310100" cy="1044000"/>
          </a:xfrm>
          <a:prstGeom prst="wedgeRoundRectCallout">
            <a:avLst>
              <a:gd name="adj1" fmla="val -48039"/>
              <a:gd name="adj2" fmla="val 12920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Transformer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ce1043ab6e_0_70"/>
          <p:cNvSpPr txBox="1"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Machine Learning Pipelines</a:t>
            </a:r>
            <a:endParaRPr/>
          </a:p>
        </p:txBody>
      </p:sp>
      <p:sp>
        <p:nvSpPr>
          <p:cNvPr id="202" name="Google Shape;202;gce1043ab6e_0_70"/>
          <p:cNvSpPr txBox="1">
            <a:spLocks noGrp="1"/>
          </p:cNvSpPr>
          <p:nvPr>
            <p:ph type="body" idx="1"/>
          </p:nvPr>
        </p:nvSpPr>
        <p:spPr>
          <a:xfrm>
            <a:off x="457200" y="2030426"/>
            <a:ext cx="82296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2000"/>
              <a:t>Testing time usage of a Pipeline</a:t>
            </a:r>
            <a:endParaRPr sz="2000"/>
          </a:p>
        </p:txBody>
      </p:sp>
      <p:sp>
        <p:nvSpPr>
          <p:cNvPr id="203" name="Google Shape;203;gce1043ab6e_0_70"/>
          <p:cNvSpPr txBox="1">
            <a:spLocks noGrp="1"/>
          </p:cNvSpPr>
          <p:nvPr>
            <p:ph type="body" idx="1"/>
          </p:nvPr>
        </p:nvSpPr>
        <p:spPr>
          <a:xfrm>
            <a:off x="619275" y="5018151"/>
            <a:ext cx="82296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spcBef>
                <a:spcPts val="32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All Estimators in the original Pipeline have become Transformers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PipelineModel.transform() triggers data to be passed through the fitted pipeline in order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Each stage’s transform() updates the dataset and passes it to the next stage</a:t>
            </a:r>
            <a:endParaRPr sz="2000"/>
          </a:p>
        </p:txBody>
      </p:sp>
      <p:pic>
        <p:nvPicPr>
          <p:cNvPr id="204" name="Google Shape;204;gce1043ab6e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750" y="2370466"/>
            <a:ext cx="8197750" cy="2307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gce1043ab6e_0_46"/>
          <p:cNvPicPr preferRelativeResize="0"/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5022400" y="870050"/>
            <a:ext cx="3780425" cy="567064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ce1043ab6e_0_46"/>
          <p:cNvSpPr txBox="1">
            <a:spLocks noGrp="1"/>
          </p:cNvSpPr>
          <p:nvPr>
            <p:ph type="title"/>
          </p:nvPr>
        </p:nvSpPr>
        <p:spPr>
          <a:xfrm>
            <a:off x="457200" y="285748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000"/>
              <a:t>Training and Test Data Sets</a:t>
            </a:r>
            <a:endParaRPr/>
          </a:p>
        </p:txBody>
      </p:sp>
      <p:sp>
        <p:nvSpPr>
          <p:cNvPr id="211" name="Google Shape;211;gce1043ab6e_0_46"/>
          <p:cNvSpPr txBox="1"/>
          <p:nvPr/>
        </p:nvSpPr>
        <p:spPr>
          <a:xfrm>
            <a:off x="457200" y="4391150"/>
            <a:ext cx="8229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https://spark.apache.org/docs/latest/ml-pipeline.html</a:t>
            </a:r>
            <a:endParaRPr sz="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"/>
          <p:cNvSpPr txBox="1"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Training and Test Data Sets</a:t>
            </a:r>
            <a:endParaRPr/>
          </a:p>
        </p:txBody>
      </p:sp>
      <p:sp>
        <p:nvSpPr>
          <p:cNvPr id="217" name="Google Shape;217;p10"/>
          <p:cNvSpPr txBox="1">
            <a:spLocks noGrp="1"/>
          </p:cNvSpPr>
          <p:nvPr>
            <p:ph type="body" idx="1"/>
          </p:nvPr>
        </p:nvSpPr>
        <p:spPr>
          <a:xfrm>
            <a:off x="457200" y="2030428"/>
            <a:ext cx="8229600" cy="45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None/>
            </a:pPr>
            <a:r>
              <a:rPr lang="en-US" sz="2000" dirty="0"/>
              <a:t>Dividing the data</a:t>
            </a:r>
            <a:endParaRPr sz="2000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lang="en-US" sz="2000" dirty="0"/>
              <a:t>Standard convention </a:t>
            </a:r>
            <a:r>
              <a:rPr lang="en-US" sz="2000" dirty="0">
                <a:solidFill>
                  <a:srgbClr val="B45F06"/>
                </a:solidFill>
              </a:rPr>
              <a:t>80/20 (train/test) split</a:t>
            </a:r>
            <a:endParaRPr sz="2000" dirty="0">
              <a:solidFill>
                <a:srgbClr val="B45F06"/>
              </a:solidFill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lang="en-US" sz="2000" dirty="0"/>
              <a:t>Reason for not using the whole data set:</a:t>
            </a:r>
            <a:endParaRPr sz="2000"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–"/>
            </a:pPr>
            <a:r>
              <a:rPr lang="en-US" sz="2000" dirty="0"/>
              <a:t>It is possible for the model to “memorize”, or “</a:t>
            </a:r>
            <a:r>
              <a:rPr lang="en-US" sz="2000" u="sng" dirty="0">
                <a:solidFill>
                  <a:schemeClr val="hlink"/>
                </a:solidFill>
                <a:hlinkClick r:id="rId3"/>
              </a:rPr>
              <a:t>overfit</a:t>
            </a:r>
            <a:r>
              <a:rPr lang="en-US" sz="2000" dirty="0"/>
              <a:t>”, the training data. </a:t>
            </a:r>
            <a:endParaRPr sz="2000"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–"/>
            </a:pPr>
            <a:r>
              <a:rPr lang="en-US" sz="2000" dirty="0"/>
              <a:t>We need </a:t>
            </a:r>
            <a:r>
              <a:rPr lang="en-US" sz="2000" dirty="0">
                <a:solidFill>
                  <a:srgbClr val="B45F06"/>
                </a:solidFill>
              </a:rPr>
              <a:t>generalized model</a:t>
            </a:r>
            <a:r>
              <a:rPr lang="en-US" sz="2000" dirty="0"/>
              <a:t>. </a:t>
            </a:r>
            <a:endParaRPr sz="2000"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–"/>
            </a:pPr>
            <a:r>
              <a:rPr lang="en-US" sz="2000" dirty="0"/>
              <a:t>The model’s  performance on the test set is a proxy for how well it will perform on unseen data with similar distributions. </a:t>
            </a:r>
            <a:endParaRPr sz="2000" dirty="0"/>
          </a:p>
          <a:p>
            <a:pPr marL="342900" lvl="0" indent="-317500" algn="l" rtl="0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lang="en-US" sz="2000" dirty="0"/>
              <a:t>Define a </a:t>
            </a:r>
            <a:r>
              <a:rPr lang="en-US" sz="2000" dirty="0">
                <a:solidFill>
                  <a:srgbClr val="B45F06"/>
                </a:solidFill>
              </a:rPr>
              <a:t>seed value for reproducibility</a:t>
            </a:r>
            <a:r>
              <a:rPr lang="en-US" sz="2000" dirty="0"/>
              <a:t>. </a:t>
            </a:r>
            <a:endParaRPr sz="2000"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–"/>
            </a:pPr>
            <a:r>
              <a:rPr lang="en-US" sz="2000" dirty="0"/>
              <a:t>Rerunning the code will get the same data points going to the train and testing sets. </a:t>
            </a:r>
            <a:r>
              <a:rPr lang="en-US" sz="2000" dirty="0">
                <a:solidFill>
                  <a:srgbClr val="B45F06"/>
                </a:solidFill>
              </a:rPr>
              <a:t>Only guaranteed with same numbers of executors.</a:t>
            </a:r>
            <a:endParaRPr sz="2000" dirty="0">
              <a:solidFill>
                <a:srgbClr val="B45F06"/>
              </a:solidFill>
            </a:endParaRPr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–"/>
            </a:pPr>
            <a:r>
              <a:rPr lang="en-US" sz="2000" dirty="0"/>
              <a:t>Split data once and write it to its own train/test folder to reduce the reproducibility issues. </a:t>
            </a:r>
            <a:endParaRPr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e1043ab6e_0_0"/>
          <p:cNvSpPr txBox="1"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More on Structured Streaming</a:t>
            </a:r>
            <a:endParaRPr/>
          </a:p>
        </p:txBody>
      </p:sp>
      <p:pic>
        <p:nvPicPr>
          <p:cNvPr id="99" name="Google Shape;99;gce1043ab6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850" y="1981513"/>
            <a:ext cx="8002838" cy="4522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1"/>
          <p:cNvSpPr txBox="1"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Training and Test Data Sets</a:t>
            </a:r>
            <a:endParaRPr/>
          </a:p>
        </p:txBody>
      </p:sp>
      <p:pic>
        <p:nvPicPr>
          <p:cNvPr id="223" name="Google Shape;22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2700" y="1892300"/>
            <a:ext cx="6578600" cy="307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1"/>
          <p:cNvSpPr txBox="1"/>
          <p:nvPr/>
        </p:nvSpPr>
        <p:spPr>
          <a:xfrm>
            <a:off x="457201" y="4965700"/>
            <a:ext cx="82296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 Set: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set of features, </a:t>
            </a: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and a label, </a:t>
            </a: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a </a:t>
            </a: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x d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matrix, </a:t>
            </a: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number of data points (rows, examples), </a:t>
            </a: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the number of features (fields, columns)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denotes a </a:t>
            </a: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x 1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vector. For every example (row), there is one label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3"/>
          <p:cNvSpPr txBox="1"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Preparing Features with Transformers</a:t>
            </a:r>
            <a:endParaRPr/>
          </a:p>
        </p:txBody>
      </p:sp>
      <p:sp>
        <p:nvSpPr>
          <p:cNvPr id="235" name="Google Shape;235;p13"/>
          <p:cNvSpPr txBox="1">
            <a:spLocks noGrp="1"/>
          </p:cNvSpPr>
          <p:nvPr>
            <p:ph type="body" idx="1"/>
          </p:nvPr>
        </p:nvSpPr>
        <p:spPr>
          <a:xfrm>
            <a:off x="457200" y="2030413"/>
            <a:ext cx="8229600" cy="367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None/>
            </a:pPr>
            <a:r>
              <a:rPr lang="en-US" sz="2000"/>
              <a:t>Linear regression requires </a:t>
            </a:r>
            <a:r>
              <a:rPr lang="en-US" sz="2000">
                <a:solidFill>
                  <a:srgbClr val="B45F06"/>
                </a:solidFill>
              </a:rPr>
              <a:t>all the input features are contained within a single vector in a DataFrame</a:t>
            </a:r>
            <a:r>
              <a:rPr lang="en-US" sz="2000"/>
              <a:t>.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lang="en-US" sz="2000"/>
              <a:t>The data needs to be transformed.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None/>
            </a:pPr>
            <a:endParaRPr sz="20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None/>
            </a:pPr>
            <a:r>
              <a:rPr lang="en-US" sz="2000"/>
              <a:t>Spark Transformers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lang="en-US" sz="2000"/>
              <a:t>Accept a DataFrame as input and return a new DataFrame with one or more columns appended.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B45F06"/>
              </a:buClr>
              <a:buSzPts val="2000"/>
              <a:buChar char="•"/>
            </a:pPr>
            <a:r>
              <a:rPr lang="en-US" sz="2000">
                <a:solidFill>
                  <a:srgbClr val="B45F06"/>
                </a:solidFill>
              </a:rPr>
              <a:t>They do not learn from the data</a:t>
            </a:r>
            <a:endParaRPr>
              <a:solidFill>
                <a:srgbClr val="B45F06"/>
              </a:solidFill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lang="en-US" sz="2000"/>
              <a:t>They apply rule-based transformations using the transform() method.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None/>
            </a:pPr>
            <a:endParaRPr sz="2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4"/>
          <p:cNvSpPr txBox="1"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Preparing Features with Transformers</a:t>
            </a:r>
            <a:endParaRPr/>
          </a:p>
        </p:txBody>
      </p:sp>
      <p:sp>
        <p:nvSpPr>
          <p:cNvPr id="241" name="Google Shape;241;p14"/>
          <p:cNvSpPr txBox="1">
            <a:spLocks noGrp="1"/>
          </p:cNvSpPr>
          <p:nvPr>
            <p:ph type="body" idx="1"/>
          </p:nvPr>
        </p:nvSpPr>
        <p:spPr>
          <a:xfrm>
            <a:off x="457200" y="2030413"/>
            <a:ext cx="8229600" cy="367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None/>
            </a:pPr>
            <a:r>
              <a:rPr lang="en-US" sz="2000"/>
              <a:t>VectorAssembler transformer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lang="en-US" sz="2000"/>
              <a:t>Used to put all features into a single vector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lang="en-US" sz="2000"/>
              <a:t>Takes a list of input columns and creates a new DataFrame with an additional column (features).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lang="en-US" sz="2000"/>
              <a:t>Combines the values of the input columns into a single vector.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None/>
            </a:pPr>
            <a:endParaRPr sz="20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None/>
            </a:pPr>
            <a:endParaRPr sz="2000"/>
          </a:p>
        </p:txBody>
      </p:sp>
      <p:sp>
        <p:nvSpPr>
          <p:cNvPr id="242" name="Google Shape;242;p14"/>
          <p:cNvSpPr/>
          <p:nvPr/>
        </p:nvSpPr>
        <p:spPr>
          <a:xfrm>
            <a:off x="586350" y="4098225"/>
            <a:ext cx="7971300" cy="1480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00050" lvl="1" indent="0" algn="l" rtl="0">
              <a:spcBef>
                <a:spcPts val="32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 pyspark.ml.feature import VectorAssembler</a:t>
            </a:r>
            <a:endParaRPr sz="1600">
              <a:solidFill>
                <a:srgbClr val="0070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00050" lvl="1" indent="0" algn="l" rtl="0">
              <a:spcBef>
                <a:spcPts val="32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vecAssembler = VectorAssembler(inputCols=["bedrooms"], outputCol="features")</a:t>
            </a:r>
            <a:endParaRPr sz="2800">
              <a:solidFill>
                <a:srgbClr val="0070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00050" lvl="1" indent="0" algn="l" rtl="0">
              <a:spcBef>
                <a:spcPts val="32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vecTrainDF = vecAssembler.transform(trainDF)</a:t>
            </a:r>
            <a:endParaRPr sz="2800">
              <a:solidFill>
                <a:srgbClr val="0070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00050" lvl="1" indent="0" algn="l" rtl="0"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vecTrainDF.select("bedrooms", "features", "price").show(10)</a:t>
            </a:r>
            <a:endParaRPr sz="1600">
              <a:solidFill>
                <a:srgbClr val="0070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5"/>
          <p:cNvSpPr txBox="1"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Linear Regression</a:t>
            </a:r>
            <a:endParaRPr/>
          </a:p>
        </p:txBody>
      </p:sp>
      <p:sp>
        <p:nvSpPr>
          <p:cNvPr id="248" name="Google Shape;248;p15"/>
          <p:cNvSpPr txBox="1">
            <a:spLocks noGrp="1"/>
          </p:cNvSpPr>
          <p:nvPr>
            <p:ph type="body" idx="1"/>
          </p:nvPr>
        </p:nvSpPr>
        <p:spPr>
          <a:xfrm>
            <a:off x="457200" y="2030413"/>
            <a:ext cx="8229600" cy="367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None/>
            </a:pPr>
            <a:r>
              <a:rPr lang="en-US" sz="2000" dirty="0"/>
              <a:t>Linear regression models a linear relationship between the dependent variable (label) and one or more independent variables (features). </a:t>
            </a:r>
            <a:endParaRPr sz="2000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lang="en-US" sz="2000" dirty="0"/>
              <a:t>Linear regression seeks to fit an equation for a line to x and y. </a:t>
            </a:r>
            <a:endParaRPr sz="2000" dirty="0"/>
          </a:p>
          <a:p>
            <a:pPr marL="742950" lvl="1" indent="-311150" algn="l" rtl="0">
              <a:spcBef>
                <a:spcPts val="320"/>
              </a:spcBef>
              <a:spcAft>
                <a:spcPts val="0"/>
              </a:spcAft>
              <a:buClr>
                <a:srgbClr val="0070C0"/>
              </a:buClr>
              <a:buSzPts val="2000"/>
              <a:buChar char="–"/>
            </a:pPr>
            <a:r>
              <a:rPr lang="en-US" sz="2000" dirty="0"/>
              <a:t>y= mx +b, m is the slope, b is the offset (intercept). </a:t>
            </a:r>
          </a:p>
          <a:p>
            <a:pPr marL="742950" lvl="1" indent="-311150" algn="l" rtl="0">
              <a:spcBef>
                <a:spcPts val="320"/>
              </a:spcBef>
              <a:spcAft>
                <a:spcPts val="0"/>
              </a:spcAft>
              <a:buClr>
                <a:srgbClr val="0070C0"/>
              </a:buClr>
              <a:buSzPts val="2000"/>
              <a:buChar char="–"/>
            </a:pPr>
            <a:r>
              <a:rPr lang="en-US" sz="2000" dirty="0" err="1"/>
              <a:t>y_hat</a:t>
            </a:r>
            <a:r>
              <a:rPr lang="en-US" sz="2000" dirty="0"/>
              <a:t> = b_0 + b_1*x_1 + … + </a:t>
            </a:r>
            <a:r>
              <a:rPr lang="en-US" sz="2000" dirty="0" err="1"/>
              <a:t>b_n</a:t>
            </a:r>
            <a:r>
              <a:rPr lang="en-US" sz="2000" dirty="0"/>
              <a:t>*</a:t>
            </a:r>
            <a:r>
              <a:rPr lang="en-US" sz="2000" dirty="0" err="1"/>
              <a:t>x_n</a:t>
            </a:r>
            <a:r>
              <a:rPr lang="en-US" sz="2000" dirty="0"/>
              <a:t> + error</a:t>
            </a:r>
          </a:p>
          <a:p>
            <a:pPr marL="742950" lvl="1" indent="-311150" algn="l" rtl="0">
              <a:spcBef>
                <a:spcPts val="320"/>
              </a:spcBef>
              <a:spcAft>
                <a:spcPts val="0"/>
              </a:spcAft>
              <a:buClr>
                <a:srgbClr val="0070C0"/>
              </a:buClr>
              <a:buSzPts val="2000"/>
              <a:buChar char="–"/>
            </a:pPr>
            <a:r>
              <a:rPr lang="en-US" sz="2000" dirty="0"/>
              <a:t>… + b_1_2 * x_1*x_2</a:t>
            </a:r>
            <a:endParaRPr sz="2000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lang="en-US" sz="2000" dirty="0"/>
              <a:t>The goal of linear regression is to find a line that minimizes the square of the residuals (errors between the model predictions and the true values). </a:t>
            </a:r>
            <a:endParaRPr sz="2000" dirty="0"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None/>
            </a:pPr>
            <a:endParaRPr sz="20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None/>
            </a:pPr>
            <a:endParaRPr sz="20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None/>
            </a:pPr>
            <a:endParaRPr sz="2000" dirty="0"/>
          </a:p>
        </p:txBody>
      </p:sp>
      <p:pic>
        <p:nvPicPr>
          <p:cNvPr id="249" name="Google Shape;24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0339" y="4929252"/>
            <a:ext cx="5021171" cy="2382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6"/>
          <p:cNvSpPr txBox="1"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Using Estimators to Build Models 1/2</a:t>
            </a:r>
            <a:endParaRPr/>
          </a:p>
        </p:txBody>
      </p:sp>
      <p:sp>
        <p:nvSpPr>
          <p:cNvPr id="255" name="Google Shape;255;p16"/>
          <p:cNvSpPr txBox="1">
            <a:spLocks noGrp="1"/>
          </p:cNvSpPr>
          <p:nvPr>
            <p:ph type="body" idx="1"/>
          </p:nvPr>
        </p:nvSpPr>
        <p:spPr>
          <a:xfrm>
            <a:off x="457200" y="2030426"/>
            <a:ext cx="8229600" cy="28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None/>
            </a:pPr>
            <a:r>
              <a:rPr lang="en-US" sz="2000" dirty="0"/>
              <a:t>Spark’s </a:t>
            </a:r>
            <a:r>
              <a:rPr lang="en-US" sz="2000" dirty="0" err="1"/>
              <a:t>LinearRegression</a:t>
            </a:r>
            <a:r>
              <a:rPr lang="en-US" sz="2000" dirty="0"/>
              <a:t> is a type of estimator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lang="en-US" sz="2000" dirty="0"/>
              <a:t>It takes a </a:t>
            </a:r>
            <a:r>
              <a:rPr lang="en-US" sz="2000" dirty="0" err="1"/>
              <a:t>DataFrame</a:t>
            </a:r>
            <a:r>
              <a:rPr lang="en-US" sz="2000" dirty="0"/>
              <a:t> and returns a Model. 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lang="en-US" sz="2000" dirty="0"/>
              <a:t>Estimators learn parameters from the data. 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lang="en-US" sz="2000" dirty="0"/>
              <a:t>It has a fit() method. </a:t>
            </a:r>
            <a:r>
              <a:rPr lang="en-US" sz="2000" dirty="0">
                <a:solidFill>
                  <a:srgbClr val="B45F06"/>
                </a:solidFill>
              </a:rPr>
              <a:t>The output is a transformer.</a:t>
            </a:r>
            <a:endParaRPr dirty="0">
              <a:solidFill>
                <a:srgbClr val="B45F06"/>
              </a:solidFill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B45F06"/>
              </a:buClr>
              <a:buSzPts val="2000"/>
              <a:buChar char="•"/>
            </a:pPr>
            <a:r>
              <a:rPr lang="en-US" sz="2000" dirty="0">
                <a:solidFill>
                  <a:srgbClr val="B45F06"/>
                </a:solidFill>
              </a:rPr>
              <a:t>Estimators are eagerly evaluated (kick off Spark jobs). Transformers are lazily evaluated. </a:t>
            </a:r>
            <a:endParaRPr dirty="0">
              <a:solidFill>
                <a:srgbClr val="B45F06"/>
              </a:solidFill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lang="en-US" sz="2000" dirty="0"/>
              <a:t>Other examples of estimators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–"/>
            </a:pPr>
            <a:r>
              <a:rPr lang="en-US" sz="2000" dirty="0"/>
              <a:t>Imputer, </a:t>
            </a:r>
            <a:r>
              <a:rPr lang="en-US" sz="2000" dirty="0" err="1"/>
              <a:t>DecisionTreeClassifier</a:t>
            </a:r>
            <a:r>
              <a:rPr lang="en-US" sz="2000" dirty="0"/>
              <a:t>, </a:t>
            </a:r>
            <a:r>
              <a:rPr lang="en-US" sz="2000" dirty="0" err="1"/>
              <a:t>RandomForestRegressor</a:t>
            </a:r>
            <a:r>
              <a:rPr lang="en-US" sz="2000" dirty="0"/>
              <a:t>, etc. 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6" name="Google Shape;256;p16"/>
          <p:cNvSpPr/>
          <p:nvPr/>
        </p:nvSpPr>
        <p:spPr>
          <a:xfrm>
            <a:off x="627750" y="4998400"/>
            <a:ext cx="7971300" cy="1480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00050" lvl="1" indent="0" algn="l" rtl="0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Arial"/>
              <a:buNone/>
            </a:pPr>
            <a:r>
              <a:rPr lang="en-US" sz="16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1600" dirty="0" err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pyspark.ml.regression</a:t>
            </a:r>
            <a:r>
              <a:rPr lang="en-US" sz="16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import </a:t>
            </a:r>
            <a:r>
              <a:rPr lang="en-US" sz="1600" dirty="0" err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LinearRegression</a:t>
            </a:r>
            <a:endParaRPr sz="1600" dirty="0">
              <a:solidFill>
                <a:srgbClr val="0070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00050" lvl="1" indent="0" algn="l" rtl="0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Arial"/>
              <a:buNone/>
            </a:pPr>
            <a:r>
              <a:rPr lang="en-US" sz="1600" dirty="0" err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lr</a:t>
            </a:r>
            <a:r>
              <a:rPr lang="en-US" sz="16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600" dirty="0" err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LinearRegression</a:t>
            </a:r>
            <a:r>
              <a:rPr lang="en-US" sz="16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600" dirty="0" err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featuresCol</a:t>
            </a:r>
            <a:r>
              <a:rPr lang="en-US" sz="16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="features", </a:t>
            </a:r>
            <a:r>
              <a:rPr lang="en-US" sz="1600" dirty="0" err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labelCol</a:t>
            </a:r>
            <a:r>
              <a:rPr lang="en-US" sz="16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="price")</a:t>
            </a:r>
            <a:endParaRPr sz="1600" dirty="0">
              <a:solidFill>
                <a:srgbClr val="0070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00050" lvl="1" indent="0" algn="l" rtl="0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Arial"/>
              <a:buNone/>
            </a:pPr>
            <a:r>
              <a:rPr lang="en-US" sz="1600" dirty="0" err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lrModel</a:t>
            </a:r>
            <a:r>
              <a:rPr lang="en-US" sz="16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600" dirty="0" err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lr.fit</a:t>
            </a:r>
            <a:r>
              <a:rPr lang="en-US" sz="16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600" dirty="0" err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vecTrainDF</a:t>
            </a:r>
            <a:r>
              <a:rPr lang="en-US" sz="16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) # returns a </a:t>
            </a:r>
            <a:r>
              <a:rPr lang="en-US" sz="1600" dirty="0" err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LinearRegressionModel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7"/>
          <p:cNvSpPr txBox="1"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Using Estimators to Build Models 2/2</a:t>
            </a:r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body" idx="1"/>
          </p:nvPr>
        </p:nvSpPr>
        <p:spPr>
          <a:xfrm>
            <a:off x="457200" y="2030417"/>
            <a:ext cx="8229600" cy="12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lang="en-US" sz="2000"/>
              <a:t>Once the estimator has learned the parameters, the transformer can apply the parameters to new data points to generate prediction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lang="en-US" sz="2000"/>
              <a:t>Inspecting the parameters LinearRegression estimator learned:</a:t>
            </a:r>
            <a:endParaRPr/>
          </a:p>
        </p:txBody>
      </p:sp>
      <p:sp>
        <p:nvSpPr>
          <p:cNvPr id="263" name="Google Shape;263;p17"/>
          <p:cNvSpPr/>
          <p:nvPr/>
        </p:nvSpPr>
        <p:spPr>
          <a:xfrm>
            <a:off x="544850" y="3624425"/>
            <a:ext cx="8054400" cy="1764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00050" lvl="1" indent="0" algn="l" rtl="0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Arial"/>
              <a:buNone/>
            </a:pPr>
            <a:r>
              <a:rPr lang="en-US" sz="160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m = round(lrModel.coefficients[0], 2)</a:t>
            </a:r>
            <a:endParaRPr sz="1600">
              <a:solidFill>
                <a:srgbClr val="0070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00050" lvl="1" indent="0" algn="l" rtl="0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Arial"/>
              <a:buNone/>
            </a:pPr>
            <a:r>
              <a:rPr lang="en-US" sz="160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b = round(lrModel.intercept, 2)</a:t>
            </a:r>
            <a:endParaRPr sz="1600">
              <a:solidFill>
                <a:srgbClr val="0070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00050" lvl="1" indent="0" algn="l" rtl="0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Arial"/>
              <a:buNone/>
            </a:pPr>
            <a:r>
              <a:rPr lang="en-US" sz="160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print(f"""The formula for the linear regression line is</a:t>
            </a:r>
            <a:endParaRPr sz="1600">
              <a:solidFill>
                <a:srgbClr val="0070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00050" lvl="1" indent="0" algn="l" rtl="0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Arial"/>
              <a:buNone/>
            </a:pPr>
            <a:r>
              <a:rPr lang="en-US" sz="160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price = {m}*bedrooms + {b}""")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ce1043ab6e_0_8"/>
          <p:cNvSpPr txBox="1"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Creating a Pipeline 1/2</a:t>
            </a:r>
            <a:endParaRPr/>
          </a:p>
        </p:txBody>
      </p:sp>
      <p:sp>
        <p:nvSpPr>
          <p:cNvPr id="269" name="Google Shape;269;gce1043ab6e_0_8"/>
          <p:cNvSpPr txBox="1">
            <a:spLocks noGrp="1"/>
          </p:cNvSpPr>
          <p:nvPr>
            <p:ph type="body" idx="1"/>
          </p:nvPr>
        </p:nvSpPr>
        <p:spPr>
          <a:xfrm>
            <a:off x="457200" y="2030413"/>
            <a:ext cx="8229600" cy="3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lang="en-US" sz="2000"/>
              <a:t>Running a sequence of algorithms to process and learn from data includes several stages. </a:t>
            </a:r>
            <a:endParaRPr sz="200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lang="en-US" sz="2000"/>
              <a:t>Spark ML represents such a workflow as a Pipeline</a:t>
            </a:r>
            <a:endParaRPr sz="200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lang="en-US" sz="2000"/>
              <a:t>A Pipeline is specified as a sequence of stages</a:t>
            </a:r>
            <a:endParaRPr sz="200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lang="en-US" sz="2000"/>
              <a:t>Each stage is either a Transformer or an Estimator. </a:t>
            </a:r>
            <a:endParaRPr sz="200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lang="en-US" sz="2000"/>
              <a:t>These stages are run in order, and the input DataFrame is transformed as it passes through each stage. </a:t>
            </a:r>
            <a:endParaRPr sz="200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lang="en-US" sz="2000"/>
              <a:t>Pipeline API provides better code reusability and organization. </a:t>
            </a:r>
            <a:endParaRPr sz="200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lang="en-US" sz="2000"/>
              <a:t>In Spark, </a:t>
            </a:r>
            <a:r>
              <a:rPr lang="en-US" sz="2000" i="1">
                <a:solidFill>
                  <a:srgbClr val="B45F06"/>
                </a:solidFill>
              </a:rPr>
              <a:t>Pipelines</a:t>
            </a:r>
            <a:r>
              <a:rPr lang="en-US" sz="2000">
                <a:solidFill>
                  <a:srgbClr val="B45F06"/>
                </a:solidFill>
              </a:rPr>
              <a:t> are estimators, whereas </a:t>
            </a:r>
            <a:r>
              <a:rPr lang="en-US" sz="2000" i="1">
                <a:solidFill>
                  <a:srgbClr val="B45F06"/>
                </a:solidFill>
              </a:rPr>
              <a:t>PipelineModels</a:t>
            </a:r>
            <a:r>
              <a:rPr lang="en-US" sz="2000">
                <a:solidFill>
                  <a:srgbClr val="B45F06"/>
                </a:solidFill>
              </a:rPr>
              <a:t>—fitted Pipelines—are transformers.</a:t>
            </a:r>
            <a:endParaRPr sz="2000"/>
          </a:p>
        </p:txBody>
      </p:sp>
      <p:sp>
        <p:nvSpPr>
          <p:cNvPr id="270" name="Google Shape;270;gce1043ab6e_0_8"/>
          <p:cNvSpPr/>
          <p:nvPr/>
        </p:nvSpPr>
        <p:spPr>
          <a:xfrm>
            <a:off x="544800" y="5460325"/>
            <a:ext cx="8054400" cy="1030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0005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 pyspark.ml import Pipeline</a:t>
            </a:r>
            <a:endParaRPr sz="1700">
              <a:solidFill>
                <a:srgbClr val="0070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00050" lvl="1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pipeline = Pipeline(stages=[vecAssembler, lr])</a:t>
            </a:r>
            <a:endParaRPr sz="1700">
              <a:solidFill>
                <a:srgbClr val="0070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00050" lvl="1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pipelineModel = pipeline.fit(trainDF)</a:t>
            </a:r>
            <a:endParaRPr sz="1300">
              <a:solidFill>
                <a:srgbClr val="0070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9"/>
          <p:cNvSpPr txBox="1"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Creating a Pipeline 2/2</a:t>
            </a:r>
            <a:endParaRPr/>
          </a:p>
        </p:txBody>
      </p:sp>
      <p:sp>
        <p:nvSpPr>
          <p:cNvPr id="276" name="Google Shape;276;p19"/>
          <p:cNvSpPr txBox="1">
            <a:spLocks noGrp="1"/>
          </p:cNvSpPr>
          <p:nvPr>
            <p:ph type="body" idx="1"/>
          </p:nvPr>
        </p:nvSpPr>
        <p:spPr>
          <a:xfrm>
            <a:off x="457200" y="2030413"/>
            <a:ext cx="8229600" cy="367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lang="en-US" sz="2000" dirty="0"/>
              <a:t>Pipeline API determines which stages are estimators or transformers eliminating the need to explicitly call fit() vs. transform() for each of the stages. 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lang="en-US" sz="2000" dirty="0"/>
              <a:t>Using </a:t>
            </a:r>
            <a:r>
              <a:rPr lang="en-US" sz="2000" i="1" dirty="0" err="1"/>
              <a:t>pipelineModel</a:t>
            </a:r>
            <a:r>
              <a:rPr lang="en-US" sz="2000" dirty="0"/>
              <a:t>, it is possible to apply it to the test data set. </a:t>
            </a:r>
            <a:endParaRPr dirty="0"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None/>
            </a:pPr>
            <a:endParaRPr sz="2000" dirty="0"/>
          </a:p>
          <a:p>
            <a:pPr marL="400050" lvl="1" indent="0" algn="l" rtl="0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None/>
            </a:pPr>
            <a:r>
              <a:rPr lang="en-US" sz="2000" dirty="0" err="1"/>
              <a:t>predDF</a:t>
            </a:r>
            <a:r>
              <a:rPr lang="en-US" sz="2000" dirty="0"/>
              <a:t> = </a:t>
            </a:r>
            <a:r>
              <a:rPr lang="en-US" sz="2000" dirty="0" err="1"/>
              <a:t>pipelineModel.transform</a:t>
            </a:r>
            <a:r>
              <a:rPr lang="en-US" sz="2000" dirty="0"/>
              <a:t>(</a:t>
            </a:r>
            <a:r>
              <a:rPr lang="en-US" sz="2000" dirty="0" err="1"/>
              <a:t>testDF</a:t>
            </a:r>
            <a:r>
              <a:rPr lang="en-US" sz="2000" dirty="0"/>
              <a:t>)</a:t>
            </a:r>
            <a:endParaRPr dirty="0"/>
          </a:p>
          <a:p>
            <a:pPr marL="400050" lvl="1" indent="0" algn="l" rtl="0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None/>
            </a:pPr>
            <a:r>
              <a:rPr lang="en-US" sz="2000" dirty="0" err="1"/>
              <a:t>predDF.select</a:t>
            </a:r>
            <a:r>
              <a:rPr lang="en-US" sz="2000" dirty="0"/>
              <a:t>("bedrooms", "features", "price", "prediction").show(10)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0"/>
          <p:cNvSpPr txBox="1"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One-hot Encoding 1/4</a:t>
            </a:r>
            <a:endParaRPr/>
          </a:p>
        </p:txBody>
      </p:sp>
      <p:sp>
        <p:nvSpPr>
          <p:cNvPr id="282" name="Google Shape;282;p20"/>
          <p:cNvSpPr txBox="1">
            <a:spLocks noGrp="1"/>
          </p:cNvSpPr>
          <p:nvPr>
            <p:ph type="body" idx="1"/>
          </p:nvPr>
        </p:nvSpPr>
        <p:spPr>
          <a:xfrm>
            <a:off x="457200" y="2030413"/>
            <a:ext cx="8229600" cy="367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lang="en-US" sz="2000"/>
              <a:t>Most machine learning models in MLlib expect numerical values as input, represented as vectors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lang="en-US" sz="2000"/>
              <a:t>To </a:t>
            </a:r>
            <a:r>
              <a:rPr lang="en-US" sz="2000">
                <a:solidFill>
                  <a:srgbClr val="B45F06"/>
                </a:solidFill>
              </a:rPr>
              <a:t>convert categorical values into numeric values</a:t>
            </a:r>
            <a:r>
              <a:rPr lang="en-US" sz="2000"/>
              <a:t>, a technique called one-hot encoding (OHE) is used.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lang="en-US" sz="2000"/>
              <a:t>The numeric values used should not introduce any relationships to the data set. 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–"/>
            </a:pPr>
            <a:r>
              <a:rPr lang="en-US" sz="2000"/>
              <a:t>Instead, a separate column for each distinct value is desired. </a:t>
            </a:r>
            <a:endParaRPr/>
          </a:p>
          <a:p>
            <a:pPr marL="742950" lvl="1" indent="-158750" algn="l" rtl="0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None/>
            </a:pPr>
            <a:endParaRPr sz="2000"/>
          </a:p>
          <a:p>
            <a:pPr marL="742950" lvl="1" indent="-158750" algn="l" rtl="0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None/>
            </a:pPr>
            <a:endParaRPr sz="2000"/>
          </a:p>
          <a:p>
            <a:pPr marL="742950" lvl="1" indent="-158750" algn="l" rtl="0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None/>
            </a:pPr>
            <a:endParaRPr sz="2000"/>
          </a:p>
          <a:p>
            <a:pPr marL="742950" lvl="1" indent="-158750" algn="l" rtl="0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None/>
            </a:pPr>
            <a:endParaRPr sz="200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–"/>
            </a:pPr>
            <a:r>
              <a:rPr lang="en-US" sz="2000"/>
              <a:t>This does the same thing as pandas.get_dummies()</a:t>
            </a:r>
            <a:endParaRPr/>
          </a:p>
          <a:p>
            <a:pPr marL="742950" lvl="1" indent="-158750" algn="l" rtl="0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None/>
            </a:pPr>
            <a:endParaRPr sz="2000"/>
          </a:p>
          <a:p>
            <a:pPr marL="457200" lvl="1" indent="0" algn="l" rtl="0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None/>
            </a:pPr>
            <a:endParaRPr sz="2000"/>
          </a:p>
        </p:txBody>
      </p:sp>
      <p:pic>
        <p:nvPicPr>
          <p:cNvPr id="283" name="Google Shape;28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23410" y="4412790"/>
            <a:ext cx="2808705" cy="1291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1"/>
          <p:cNvSpPr txBox="1"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One-hot Encoding 2/4</a:t>
            </a:r>
            <a:endParaRPr/>
          </a:p>
        </p:txBody>
      </p:sp>
      <p:sp>
        <p:nvSpPr>
          <p:cNvPr id="289" name="Google Shape;289;p21"/>
          <p:cNvSpPr txBox="1">
            <a:spLocks noGrp="1"/>
          </p:cNvSpPr>
          <p:nvPr>
            <p:ph type="body" idx="1"/>
          </p:nvPr>
        </p:nvSpPr>
        <p:spPr>
          <a:xfrm>
            <a:off x="457200" y="2030413"/>
            <a:ext cx="8229600" cy="367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lang="en-US" sz="2000" dirty="0"/>
              <a:t>The concern with memory consumption for data sets with potentially a large number of categories. 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–"/>
            </a:pPr>
            <a:r>
              <a:rPr lang="en-US" sz="2000" dirty="0"/>
              <a:t>Spark internally uses a </a:t>
            </a:r>
            <a:r>
              <a:rPr lang="en-US" sz="2000" dirty="0" err="1">
                <a:solidFill>
                  <a:srgbClr val="B45F06"/>
                </a:solidFill>
              </a:rPr>
              <a:t>SparseVector</a:t>
            </a:r>
            <a:r>
              <a:rPr lang="en-US" sz="2000" dirty="0"/>
              <a:t> when the majority of the entries are 0 (case with OHE). 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–"/>
            </a:pPr>
            <a:r>
              <a:rPr lang="en-US" sz="2000" dirty="0"/>
              <a:t>It does not waste space storing 0 values. 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lang="en-US" sz="2000" dirty="0" err="1"/>
              <a:t>DenseVector</a:t>
            </a:r>
            <a:r>
              <a:rPr lang="en-US" sz="2000" dirty="0"/>
              <a:t> vs </a:t>
            </a:r>
            <a:r>
              <a:rPr lang="en-US" sz="2000" dirty="0" err="1"/>
              <a:t>SparseVector</a:t>
            </a:r>
            <a:endParaRPr sz="2000" dirty="0"/>
          </a:p>
          <a:p>
            <a:pPr marL="400050" lvl="1" indent="0" algn="l" rtl="0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None/>
            </a:pPr>
            <a:r>
              <a:rPr lang="en-US" sz="2000" dirty="0" err="1"/>
              <a:t>DenseVector</a:t>
            </a:r>
            <a:r>
              <a:rPr lang="en-US" sz="2000" dirty="0"/>
              <a:t>(0, 0, 0, 7, 0, 2, 0, 0, 0, 0)</a:t>
            </a:r>
            <a:endParaRPr dirty="0"/>
          </a:p>
          <a:p>
            <a:pPr marL="400050" lvl="1" indent="0" algn="l" rtl="0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None/>
            </a:pPr>
            <a:r>
              <a:rPr lang="en-US" sz="2000" dirty="0" err="1"/>
              <a:t>SparseVector</a:t>
            </a:r>
            <a:r>
              <a:rPr lang="en-US" sz="2000" dirty="0"/>
              <a:t>(10, [3, 5], [7, 2])</a:t>
            </a:r>
            <a:endParaRPr sz="2400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lang="en-US" sz="2000" dirty="0" err="1"/>
              <a:t>SparseVector</a:t>
            </a:r>
            <a:r>
              <a:rPr lang="en-US" sz="2000" dirty="0"/>
              <a:t> keeps track of the size of the vector (10), the indices of the nonzero elements ([3,5]), and the corresponding values at those indices ([7,2]). </a:t>
            </a:r>
            <a:endParaRPr sz="20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</a:pPr>
            <a:endParaRPr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"/>
          <p:cNvSpPr txBox="1"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Machine Learning</a:t>
            </a:r>
            <a:endParaRPr/>
          </a:p>
        </p:txBody>
      </p:sp>
      <p:sp>
        <p:nvSpPr>
          <p:cNvPr id="111" name="Google Shape;111;p3"/>
          <p:cNvSpPr txBox="1">
            <a:spLocks noGrp="1"/>
          </p:cNvSpPr>
          <p:nvPr>
            <p:ph type="body" idx="1"/>
          </p:nvPr>
        </p:nvSpPr>
        <p:spPr>
          <a:xfrm>
            <a:off x="457200" y="2030413"/>
            <a:ext cx="8229600" cy="367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175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lang="en-US" sz="2000"/>
              <a:t>Process for extracting patterns from the data </a:t>
            </a:r>
            <a:r>
              <a:rPr lang="en-US" sz="2000" b="1">
                <a:solidFill>
                  <a:srgbClr val="B45F06"/>
                </a:solidFill>
              </a:rPr>
              <a:t>using statistics, linear algebra, and numerical optimization</a:t>
            </a:r>
            <a:r>
              <a:rPr lang="en-US" sz="2000"/>
              <a:t>. </a:t>
            </a:r>
            <a:endParaRPr sz="2000"/>
          </a:p>
          <a:p>
            <a:pPr marL="342900" lvl="0" indent="-317500" algn="l" rtl="0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lang="en-US" sz="2000"/>
              <a:t>Types of machine learning:</a:t>
            </a:r>
            <a:endParaRPr sz="200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–"/>
            </a:pPr>
            <a:r>
              <a:rPr lang="en-US" sz="2000"/>
              <a:t>Supervised</a:t>
            </a:r>
            <a:endParaRPr sz="200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–"/>
            </a:pPr>
            <a:r>
              <a:rPr lang="en-US" sz="2000"/>
              <a:t>Semi-supervised</a:t>
            </a:r>
            <a:endParaRPr sz="200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–"/>
            </a:pPr>
            <a:r>
              <a:rPr lang="en-US" sz="2000"/>
              <a:t>Unsupervised</a:t>
            </a:r>
            <a:endParaRPr sz="200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–"/>
            </a:pPr>
            <a:r>
              <a:rPr lang="en-US" sz="2000"/>
              <a:t>Reinforcement Learning</a:t>
            </a:r>
            <a:endParaRPr sz="2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2"/>
          <p:cNvSpPr txBox="1"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One-hot Encoding 3/4</a:t>
            </a:r>
            <a:endParaRPr/>
          </a:p>
        </p:txBody>
      </p:sp>
      <p:sp>
        <p:nvSpPr>
          <p:cNvPr id="295" name="Google Shape;295;p22"/>
          <p:cNvSpPr txBox="1">
            <a:spLocks noGrp="1"/>
          </p:cNvSpPr>
          <p:nvPr>
            <p:ph type="body" idx="1"/>
          </p:nvPr>
        </p:nvSpPr>
        <p:spPr>
          <a:xfrm>
            <a:off x="457200" y="2030413"/>
            <a:ext cx="8229600" cy="367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None/>
            </a:pPr>
            <a:r>
              <a:rPr lang="en-US" sz="2000"/>
              <a:t>Ways to create one-hot encode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lang="en-US" sz="2000"/>
              <a:t>Use the </a:t>
            </a:r>
            <a:r>
              <a:rPr lang="en-US" sz="2000" u="sng">
                <a:solidFill>
                  <a:schemeClr val="hlink"/>
                </a:solidFill>
                <a:hlinkClick r:id="rId3"/>
              </a:rPr>
              <a:t>StringIndexer</a:t>
            </a:r>
            <a:r>
              <a:rPr lang="en-US" sz="2000"/>
              <a:t> and </a:t>
            </a:r>
            <a:r>
              <a:rPr lang="en-US" sz="2000" u="sng">
                <a:solidFill>
                  <a:schemeClr val="hlink"/>
                </a:solidFill>
                <a:hlinkClick r:id="rId4"/>
              </a:rPr>
              <a:t>OneHotEncoder</a:t>
            </a:r>
            <a:endParaRPr sz="200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–"/>
            </a:pPr>
            <a:r>
              <a:rPr lang="en-US" sz="2000"/>
              <a:t>Apply the StringIndexer estimator to convert categorical values into category indices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lang="en-US" sz="2000"/>
              <a:t>The category indices are ordered by label frequencies – most frequent label gets index 0. 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–"/>
            </a:pPr>
            <a:r>
              <a:rPr lang="en-US" sz="2000"/>
              <a:t>Once the categories indices are created, they are passed as input to the OneHotEncoder</a:t>
            </a:r>
            <a:endParaRPr sz="2000"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lang="en-US" sz="2000"/>
              <a:t>OneHotEncoder maps a column of category indices to a column of binary vectors.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None/>
            </a:pPr>
            <a:endParaRPr sz="2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3"/>
          <p:cNvSpPr txBox="1"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One-hot Encoding 4/4</a:t>
            </a:r>
            <a:endParaRPr/>
          </a:p>
        </p:txBody>
      </p:sp>
      <p:sp>
        <p:nvSpPr>
          <p:cNvPr id="301" name="Google Shape;301;p23"/>
          <p:cNvSpPr txBox="1">
            <a:spLocks noGrp="1"/>
          </p:cNvSpPr>
          <p:nvPr>
            <p:ph type="body" idx="1"/>
          </p:nvPr>
        </p:nvSpPr>
        <p:spPr>
          <a:xfrm>
            <a:off x="1860884" y="2030413"/>
            <a:ext cx="6825916" cy="367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0050" lvl="1" indent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rPr lang="en-US" sz="1200"/>
              <a:t>from pyspark.ml.feature import OneHotEncoder, StringIndexer</a:t>
            </a:r>
            <a:endParaRPr sz="1200"/>
          </a:p>
          <a:p>
            <a:pPr marL="400050" lvl="1" indent="0" algn="l" rtl="0">
              <a:spcBef>
                <a:spcPts val="24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rPr lang="en-US" sz="1200"/>
              <a:t>categoricalCols = [field for (field, dataType) in trainDF.dtypes</a:t>
            </a:r>
            <a:endParaRPr sz="1200"/>
          </a:p>
          <a:p>
            <a:pPr marL="400050" lvl="1" indent="0" algn="l" rtl="0">
              <a:spcBef>
                <a:spcPts val="24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rPr lang="en-US" sz="1200"/>
              <a:t>if dataType == "string"]</a:t>
            </a:r>
            <a:endParaRPr/>
          </a:p>
          <a:p>
            <a:pPr marL="400050" lvl="1" indent="0" algn="l" rtl="0">
              <a:spcBef>
                <a:spcPts val="24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endParaRPr sz="1200"/>
          </a:p>
          <a:p>
            <a:pPr marL="400050" lvl="1" indent="0" algn="l" rtl="0">
              <a:spcBef>
                <a:spcPts val="24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rPr lang="en-US" sz="1200"/>
              <a:t>indexOutputCols = [x + "Index" for x in categoricalCols]</a:t>
            </a:r>
            <a:endParaRPr/>
          </a:p>
          <a:p>
            <a:pPr marL="400050" lvl="1" indent="0" algn="l" rtl="0">
              <a:spcBef>
                <a:spcPts val="24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rPr lang="en-US" sz="1200"/>
              <a:t>oheOutputCols = [x + "OHE" for x in categoricalCols]</a:t>
            </a:r>
            <a:endParaRPr/>
          </a:p>
          <a:p>
            <a:pPr marL="400050" lvl="1" indent="0" algn="l" rtl="0">
              <a:spcBef>
                <a:spcPts val="24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rPr lang="en-US" sz="1200"/>
              <a:t>stringIndexer = StringIndexer(inputCols=categoricalCols,</a:t>
            </a:r>
            <a:endParaRPr/>
          </a:p>
          <a:p>
            <a:pPr marL="400050" lvl="1" indent="0" algn="l" rtl="0">
              <a:spcBef>
                <a:spcPts val="24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rPr lang="en-US" sz="1200"/>
              <a:t>outputCols=indexOutputCols,</a:t>
            </a:r>
            <a:endParaRPr/>
          </a:p>
          <a:p>
            <a:pPr marL="400050" lvl="1" indent="0" algn="l" rtl="0">
              <a:spcBef>
                <a:spcPts val="24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rPr lang="en-US" sz="1200"/>
              <a:t>handleInvalid="skip")</a:t>
            </a:r>
            <a:endParaRPr/>
          </a:p>
          <a:p>
            <a:pPr marL="400050" lvl="1" indent="0" algn="l" rtl="0">
              <a:spcBef>
                <a:spcPts val="24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endParaRPr sz="1200"/>
          </a:p>
          <a:p>
            <a:pPr marL="400050" lvl="1" indent="0" algn="l" rtl="0">
              <a:spcBef>
                <a:spcPts val="24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rPr lang="en-US" sz="1200"/>
              <a:t>oheEncoder = OneHotEncoder(inputCols=indexOutputCols,</a:t>
            </a:r>
            <a:endParaRPr/>
          </a:p>
          <a:p>
            <a:pPr marL="400050" lvl="1" indent="0" algn="l" rtl="0">
              <a:spcBef>
                <a:spcPts val="24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rPr lang="en-US" sz="1200"/>
              <a:t>outputCols=oheOutputCols)</a:t>
            </a:r>
            <a:endParaRPr/>
          </a:p>
          <a:p>
            <a:pPr marL="400050" lvl="1" indent="0" algn="l" rtl="0">
              <a:spcBef>
                <a:spcPts val="24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endParaRPr sz="1200"/>
          </a:p>
          <a:p>
            <a:pPr marL="400050" lvl="1" indent="0" algn="l" rtl="0">
              <a:spcBef>
                <a:spcPts val="24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rPr lang="en-US" sz="1200"/>
              <a:t>numericCols = [field for (field, dataType) in trainDF.dtypes</a:t>
            </a:r>
            <a:endParaRPr sz="1200"/>
          </a:p>
          <a:p>
            <a:pPr marL="400050" lvl="1" indent="0" algn="l" rtl="0">
              <a:spcBef>
                <a:spcPts val="24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rPr lang="en-US" sz="1200"/>
              <a:t>if ((dataType == "double") &amp; (field != "price"))]</a:t>
            </a:r>
            <a:endParaRPr/>
          </a:p>
          <a:p>
            <a:pPr marL="400050" lvl="1" indent="0" algn="l" rtl="0">
              <a:spcBef>
                <a:spcPts val="24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endParaRPr sz="1200"/>
          </a:p>
          <a:p>
            <a:pPr marL="400050" lvl="1" indent="0" algn="l" rtl="0">
              <a:spcBef>
                <a:spcPts val="24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rPr lang="en-US" sz="1200"/>
              <a:t>assemblerInputs = oheOutputCols + numericCols</a:t>
            </a:r>
            <a:endParaRPr sz="1200"/>
          </a:p>
          <a:p>
            <a:pPr marL="400050" lvl="1" indent="0" algn="l" rtl="0">
              <a:spcBef>
                <a:spcPts val="24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rPr lang="en-US" sz="1200"/>
              <a:t>vecAssembler = VectorAssembler(inputCols=assemblerInputs,</a:t>
            </a:r>
            <a:endParaRPr/>
          </a:p>
          <a:p>
            <a:pPr marL="400050" lvl="1" indent="0" algn="l" rtl="0">
              <a:spcBef>
                <a:spcPts val="24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rPr lang="en-US" sz="1200"/>
              <a:t>outputCol="features")</a:t>
            </a:r>
            <a:endParaRPr/>
          </a:p>
        </p:txBody>
      </p:sp>
      <p:sp>
        <p:nvSpPr>
          <p:cNvPr id="302" name="Google Shape;302;p23"/>
          <p:cNvSpPr/>
          <p:nvPr/>
        </p:nvSpPr>
        <p:spPr>
          <a:xfrm>
            <a:off x="544850" y="2030425"/>
            <a:ext cx="8054400" cy="4330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00050" lvl="1" indent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1200" dirty="0" err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pyspark.ml.feature</a:t>
            </a:r>
            <a:r>
              <a:rPr lang="en-US" sz="12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import </a:t>
            </a:r>
            <a:r>
              <a:rPr lang="en-US" sz="1200" dirty="0" err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OneHotEncoder</a:t>
            </a:r>
            <a:r>
              <a:rPr lang="en-US" sz="12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200" dirty="0" err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StringIndexer</a:t>
            </a:r>
            <a:endParaRPr sz="1200" dirty="0">
              <a:solidFill>
                <a:srgbClr val="0070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00050" lvl="1" indent="0" algn="l" rtl="0">
              <a:spcBef>
                <a:spcPts val="24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Arial"/>
              <a:buNone/>
            </a:pPr>
            <a:r>
              <a:rPr lang="en-US" sz="1200" dirty="0" err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categoricalCols</a:t>
            </a:r>
            <a:r>
              <a:rPr lang="en-US" sz="12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= [field for (field, </a:t>
            </a:r>
            <a:r>
              <a:rPr lang="en-US" sz="1200" dirty="0" err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dataType</a:t>
            </a:r>
            <a:r>
              <a:rPr lang="en-US" sz="12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) in </a:t>
            </a:r>
            <a:r>
              <a:rPr lang="en-US" sz="1200" dirty="0" err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trainDF.dtypes</a:t>
            </a:r>
            <a:endParaRPr sz="1200" dirty="0">
              <a:solidFill>
                <a:srgbClr val="0070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00050" lvl="1" indent="0" algn="l" rtl="0">
              <a:spcBef>
                <a:spcPts val="24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if </a:t>
            </a:r>
            <a:r>
              <a:rPr lang="en-US" sz="1200" dirty="0" err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dataType</a:t>
            </a:r>
            <a:r>
              <a:rPr lang="en-US" sz="12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== "string"]</a:t>
            </a:r>
            <a:endParaRPr sz="2800" dirty="0">
              <a:solidFill>
                <a:srgbClr val="0070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00050" lvl="1" indent="0" algn="l" rtl="0">
              <a:spcBef>
                <a:spcPts val="24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Arial"/>
              <a:buNone/>
            </a:pPr>
            <a:endParaRPr sz="1200" dirty="0">
              <a:solidFill>
                <a:srgbClr val="0070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00050" lvl="1" indent="0" algn="l" rtl="0">
              <a:spcBef>
                <a:spcPts val="24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Arial"/>
              <a:buNone/>
            </a:pPr>
            <a:r>
              <a:rPr lang="en-US" sz="1200" dirty="0" err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indexOutputCols</a:t>
            </a:r>
            <a:r>
              <a:rPr lang="en-US" sz="12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= [x + "Index" for x in </a:t>
            </a:r>
            <a:r>
              <a:rPr lang="en-US" sz="1200" dirty="0" err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categoricalCols</a:t>
            </a:r>
            <a:r>
              <a:rPr lang="en-US" sz="12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2800" dirty="0">
              <a:solidFill>
                <a:srgbClr val="0070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00050" lvl="1" indent="0" algn="l" rtl="0">
              <a:spcBef>
                <a:spcPts val="24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Arial"/>
              <a:buNone/>
            </a:pPr>
            <a:r>
              <a:rPr lang="en-US" sz="1200" dirty="0" err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oheOutputCols</a:t>
            </a:r>
            <a:r>
              <a:rPr lang="en-US" sz="12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= [x + "OHE" for x in </a:t>
            </a:r>
            <a:r>
              <a:rPr lang="en-US" sz="1200" dirty="0" err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categoricalCols</a:t>
            </a:r>
            <a:r>
              <a:rPr lang="en-US" sz="12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2800" dirty="0">
              <a:solidFill>
                <a:srgbClr val="0070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00050" lvl="1" indent="0" algn="l" rtl="0">
              <a:spcBef>
                <a:spcPts val="24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Arial"/>
              <a:buNone/>
            </a:pPr>
            <a:r>
              <a:rPr lang="en-US" sz="1200" dirty="0" err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stringIndexer</a:t>
            </a:r>
            <a:r>
              <a:rPr lang="en-US" sz="12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200" dirty="0" err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StringIndexer</a:t>
            </a:r>
            <a:r>
              <a:rPr lang="en-US" sz="12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200" dirty="0" err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inputCols</a:t>
            </a:r>
            <a:r>
              <a:rPr lang="en-US" sz="12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200" dirty="0" err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categoricalCols</a:t>
            </a:r>
            <a:r>
              <a:rPr lang="en-US" sz="12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2800" dirty="0">
              <a:solidFill>
                <a:srgbClr val="0070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00050" lvl="1" indent="0" algn="l" rtl="0">
              <a:spcBef>
                <a:spcPts val="24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</a:t>
            </a:r>
            <a:r>
              <a:rPr lang="en-US" sz="1200" dirty="0" err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outputCols</a:t>
            </a:r>
            <a:r>
              <a:rPr lang="en-US" sz="12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200" dirty="0" err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indexOutputCols</a:t>
            </a:r>
            <a:r>
              <a:rPr lang="en-US" sz="12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2800" dirty="0">
              <a:solidFill>
                <a:srgbClr val="0070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00050" lvl="1" indent="0" algn="l" rtl="0">
              <a:spcBef>
                <a:spcPts val="24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</a:t>
            </a:r>
            <a:r>
              <a:rPr lang="en-US" sz="1200" dirty="0" err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handleInvalid</a:t>
            </a:r>
            <a:r>
              <a:rPr lang="en-US" sz="12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="skip")</a:t>
            </a:r>
            <a:endParaRPr sz="2800" dirty="0">
              <a:solidFill>
                <a:srgbClr val="0070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00050" lvl="1" indent="0" algn="l" rtl="0">
              <a:spcBef>
                <a:spcPts val="24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Arial"/>
              <a:buNone/>
            </a:pPr>
            <a:endParaRPr sz="1200" dirty="0">
              <a:solidFill>
                <a:srgbClr val="0070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00050" lvl="1" indent="0" algn="l" rtl="0">
              <a:spcBef>
                <a:spcPts val="24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Arial"/>
              <a:buNone/>
            </a:pPr>
            <a:r>
              <a:rPr lang="en-US" sz="1200" dirty="0" err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oheEncoder</a:t>
            </a:r>
            <a:r>
              <a:rPr lang="en-US" sz="12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200" dirty="0" err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OneHotEncoder</a:t>
            </a:r>
            <a:r>
              <a:rPr lang="en-US" sz="12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200" dirty="0" err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inputCols</a:t>
            </a:r>
            <a:r>
              <a:rPr lang="en-US" sz="12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200" dirty="0" err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indexOutputCols</a:t>
            </a:r>
            <a:r>
              <a:rPr lang="en-US" sz="12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2800" dirty="0">
              <a:solidFill>
                <a:srgbClr val="0070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00050" lvl="1" indent="0" algn="l" rtl="0">
              <a:spcBef>
                <a:spcPts val="24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</a:t>
            </a:r>
            <a:r>
              <a:rPr lang="en-US" sz="1200" dirty="0" err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outputCols</a:t>
            </a:r>
            <a:r>
              <a:rPr lang="en-US" sz="12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200" dirty="0" err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oheOutputCols</a:t>
            </a:r>
            <a:r>
              <a:rPr lang="en-US" sz="12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800" dirty="0">
              <a:solidFill>
                <a:srgbClr val="0070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00050" lvl="1" indent="0" algn="l" rtl="0">
              <a:spcBef>
                <a:spcPts val="24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Arial"/>
              <a:buNone/>
            </a:pPr>
            <a:endParaRPr sz="1200" dirty="0">
              <a:solidFill>
                <a:srgbClr val="0070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00050" lvl="1" indent="0" algn="l" rtl="0">
              <a:spcBef>
                <a:spcPts val="24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Arial"/>
              <a:buNone/>
            </a:pPr>
            <a:r>
              <a:rPr lang="en-US" sz="1200" dirty="0" err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numericCols</a:t>
            </a:r>
            <a:r>
              <a:rPr lang="en-US" sz="12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= [field for (field, </a:t>
            </a:r>
            <a:r>
              <a:rPr lang="en-US" sz="1200" dirty="0" err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dataType</a:t>
            </a:r>
            <a:r>
              <a:rPr lang="en-US" sz="12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) in </a:t>
            </a:r>
            <a:r>
              <a:rPr lang="en-US" sz="1200" dirty="0" err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trainDF.dtypes</a:t>
            </a:r>
            <a:endParaRPr sz="1200" dirty="0">
              <a:solidFill>
                <a:srgbClr val="0070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00050" lvl="1" indent="0" algn="l" rtl="0">
              <a:spcBef>
                <a:spcPts val="24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if ((</a:t>
            </a:r>
            <a:r>
              <a:rPr lang="en-US" sz="1200" dirty="0" err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dataType</a:t>
            </a:r>
            <a:r>
              <a:rPr lang="en-US" sz="12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== "double") &amp; (field != "price"))]</a:t>
            </a:r>
            <a:endParaRPr sz="2800" dirty="0">
              <a:solidFill>
                <a:srgbClr val="0070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00050" lvl="1" indent="0" algn="l" rtl="0">
              <a:spcBef>
                <a:spcPts val="24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Arial"/>
              <a:buNone/>
            </a:pPr>
            <a:endParaRPr sz="1200" dirty="0">
              <a:solidFill>
                <a:srgbClr val="0070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00050" lvl="1" indent="0" algn="l" rtl="0">
              <a:spcBef>
                <a:spcPts val="24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Arial"/>
              <a:buNone/>
            </a:pPr>
            <a:r>
              <a:rPr lang="en-US" sz="1200" dirty="0" err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assemblerInputs</a:t>
            </a:r>
            <a:r>
              <a:rPr lang="en-US" sz="12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200" dirty="0" err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oheOutputCols</a:t>
            </a:r>
            <a:r>
              <a:rPr lang="en-US" sz="12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n-US" sz="1200" dirty="0" err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numericCols</a:t>
            </a:r>
            <a:endParaRPr sz="1200" dirty="0">
              <a:solidFill>
                <a:srgbClr val="0070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00050" lvl="1" indent="0" algn="l" rtl="0">
              <a:spcBef>
                <a:spcPts val="24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Arial"/>
              <a:buNone/>
            </a:pPr>
            <a:r>
              <a:rPr lang="en-US" sz="1200" dirty="0" err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vecAssembler</a:t>
            </a:r>
            <a:r>
              <a:rPr lang="en-US" sz="12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200" dirty="0" err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VectorAssembler</a:t>
            </a:r>
            <a:r>
              <a:rPr lang="en-US" sz="12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200" dirty="0" err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inputCols</a:t>
            </a:r>
            <a:r>
              <a:rPr lang="en-US" sz="12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200" dirty="0" err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assemblerInputs</a:t>
            </a:r>
            <a:r>
              <a:rPr lang="en-US" sz="12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2800" dirty="0">
              <a:solidFill>
                <a:srgbClr val="0070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00050" lvl="1" indent="0" algn="l" rtl="0">
              <a:spcBef>
                <a:spcPts val="24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</a:t>
            </a:r>
            <a:r>
              <a:rPr lang="en-US" sz="1200" dirty="0" err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outputCol</a:t>
            </a:r>
            <a:r>
              <a:rPr lang="en-US" sz="12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="features")</a:t>
            </a:r>
            <a:endParaRPr sz="1600" dirty="0">
              <a:solidFill>
                <a:srgbClr val="0070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4"/>
          <p:cNvSpPr txBox="1"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Feature Selection - </a:t>
            </a:r>
            <a:r>
              <a:rPr lang="en-US" sz="4000" dirty="0" err="1"/>
              <a:t>RFormula</a:t>
            </a:r>
            <a:endParaRPr sz="4000" dirty="0"/>
          </a:p>
        </p:txBody>
      </p:sp>
      <p:sp>
        <p:nvSpPr>
          <p:cNvPr id="308" name="Google Shape;308;p24"/>
          <p:cNvSpPr txBox="1">
            <a:spLocks noGrp="1"/>
          </p:cNvSpPr>
          <p:nvPr>
            <p:ph type="body" idx="1"/>
          </p:nvPr>
        </p:nvSpPr>
        <p:spPr>
          <a:xfrm>
            <a:off x="457200" y="2030413"/>
            <a:ext cx="8229600" cy="367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None/>
            </a:pPr>
            <a:r>
              <a:rPr lang="en-US" sz="2000" dirty="0"/>
              <a:t>Another way to select features - using </a:t>
            </a:r>
            <a:r>
              <a:rPr lang="en-US" sz="2000" u="sng" dirty="0">
                <a:solidFill>
                  <a:schemeClr val="hlink"/>
                </a:solidFill>
                <a:hlinkClick r:id="rId3"/>
              </a:rPr>
              <a:t>RFormula</a:t>
            </a:r>
            <a:r>
              <a:rPr lang="en-US" sz="2000" dirty="0"/>
              <a:t> 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lang="en-US" sz="2000" dirty="0"/>
              <a:t>Syntax is inspired by the R programming language. 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lang="en-US" sz="2000" dirty="0"/>
              <a:t>The label and the features to be included are provided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lang="en-US" sz="2000" dirty="0"/>
              <a:t>It supports a limited subset of the R operators including (~, ., :, +,and -).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lang="en-US" sz="2000" dirty="0"/>
              <a:t>Examples:</a:t>
            </a:r>
            <a:endParaRPr dirty="0"/>
          </a:p>
          <a:p>
            <a:pPr marL="742950" lvl="1" indent="-311150" algn="l" rtl="0">
              <a:spcBef>
                <a:spcPts val="320"/>
              </a:spcBef>
              <a:spcAft>
                <a:spcPts val="0"/>
              </a:spcAft>
              <a:buClr>
                <a:srgbClr val="0070C0"/>
              </a:buClr>
              <a:buSzPts val="2000"/>
              <a:buChar char="–"/>
            </a:pPr>
            <a:r>
              <a:rPr lang="en-US" sz="2000" dirty="0"/>
              <a:t>formula = "y ~ bedrooms + bathrooms", predict y given just bedrooms and bathrooms,</a:t>
            </a:r>
            <a:endParaRPr sz="2000" dirty="0"/>
          </a:p>
          <a:p>
            <a:pPr marL="742950" lvl="1" indent="-311150" algn="l" rtl="0">
              <a:spcBef>
                <a:spcPts val="320"/>
              </a:spcBef>
              <a:spcAft>
                <a:spcPts val="0"/>
              </a:spcAft>
              <a:buClr>
                <a:srgbClr val="0070C0"/>
              </a:buClr>
              <a:buSzPts val="2000"/>
              <a:buChar char="–"/>
            </a:pPr>
            <a:r>
              <a:rPr lang="en-US" sz="2000" dirty="0"/>
              <a:t>formula = "y ~ .", use all of the available features (and automatically excludes y from the features). </a:t>
            </a:r>
          </a:p>
          <a:p>
            <a:pPr marL="742950" lvl="1" indent="-311150" algn="l" rtl="0">
              <a:spcBef>
                <a:spcPts val="320"/>
              </a:spcBef>
              <a:spcAft>
                <a:spcPts val="0"/>
              </a:spcAft>
              <a:buClr>
                <a:srgbClr val="0070C0"/>
              </a:buClr>
              <a:buSzPts val="2000"/>
              <a:buChar char="–"/>
            </a:pPr>
            <a:r>
              <a:rPr lang="en-US" sz="2000" dirty="0">
                <a:solidFill>
                  <a:srgbClr val="B45F06"/>
                </a:solidFill>
              </a:rPr>
              <a:t>y ~ </a:t>
            </a:r>
            <a:r>
              <a:rPr lang="en-US" sz="2000" dirty="0" err="1">
                <a:solidFill>
                  <a:srgbClr val="B45F06"/>
                </a:solidFill>
              </a:rPr>
              <a:t>bedrooms:bathrooms</a:t>
            </a:r>
            <a:r>
              <a:rPr lang="en-US" sz="2000" dirty="0">
                <a:solidFill>
                  <a:srgbClr val="B45F06"/>
                </a:solidFill>
              </a:rPr>
              <a:t> + bedrooms + bathrooms</a:t>
            </a:r>
            <a:endParaRPr sz="2000" dirty="0">
              <a:solidFill>
                <a:srgbClr val="B45F06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ce1043ab6e_0_96"/>
          <p:cNvSpPr txBox="1"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Feature Selection - </a:t>
            </a:r>
            <a:r>
              <a:rPr lang="en-US" sz="4000" dirty="0" err="1"/>
              <a:t>RFormula</a:t>
            </a:r>
            <a:endParaRPr sz="4000" dirty="0"/>
          </a:p>
        </p:txBody>
      </p:sp>
      <p:sp>
        <p:nvSpPr>
          <p:cNvPr id="314" name="Google Shape;314;gce1043ab6e_0_96"/>
          <p:cNvSpPr txBox="1">
            <a:spLocks noGrp="1"/>
          </p:cNvSpPr>
          <p:nvPr>
            <p:ph type="body" idx="1"/>
          </p:nvPr>
        </p:nvSpPr>
        <p:spPr>
          <a:xfrm>
            <a:off x="457200" y="2030413"/>
            <a:ext cx="8229600" cy="3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Good</a:t>
            </a:r>
            <a:endParaRPr sz="2000"/>
          </a:p>
          <a:p>
            <a:pPr marL="3429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RFormula will automatically StringIndex and OHE all string columns, convert numeric columns to double type, and combine all of these into a single vector using VectorAssembler under the hood. 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Look out!</a:t>
            </a:r>
            <a:endParaRPr sz="200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lang="en-US" sz="2000">
                <a:solidFill>
                  <a:srgbClr val="B45F06"/>
                </a:solidFill>
              </a:rPr>
              <a:t>OHE is not required or recommended for all algorithms. </a:t>
            </a:r>
            <a:endParaRPr sz="2000">
              <a:solidFill>
                <a:srgbClr val="B45F06"/>
              </a:solidFill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lang="en-US" sz="2000">
                <a:solidFill>
                  <a:srgbClr val="B45F06"/>
                </a:solidFill>
              </a:rPr>
              <a:t>Tree-based methods do not need OHE categorical features. </a:t>
            </a:r>
            <a:endParaRPr sz="2000">
              <a:solidFill>
                <a:srgbClr val="B45F06"/>
              </a:solidFill>
            </a:endParaRPr>
          </a:p>
          <a:p>
            <a:pPr marL="742950" lvl="1" indent="-29845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–"/>
            </a:pPr>
            <a:r>
              <a:rPr lang="en-US" sz="2000">
                <a:solidFill>
                  <a:srgbClr val="B45F06"/>
                </a:solidFill>
              </a:rPr>
              <a:t>It will often make the tree-based models worse. </a:t>
            </a:r>
            <a:endParaRPr sz="1600">
              <a:solidFill>
                <a:srgbClr val="B45F06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ce1043ab6e_0_87"/>
          <p:cNvSpPr txBox="1">
            <a:spLocks noGrp="1"/>
          </p:cNvSpPr>
          <p:nvPr>
            <p:ph type="title"/>
          </p:nvPr>
        </p:nvSpPr>
        <p:spPr>
          <a:xfrm>
            <a:off x="457200" y="285748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Evaluating the Model</a:t>
            </a:r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5"/>
          <p:cNvSpPr txBox="1"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Evaluating Models - RMSE</a:t>
            </a:r>
            <a:endParaRPr/>
          </a:p>
        </p:txBody>
      </p:sp>
      <p:sp>
        <p:nvSpPr>
          <p:cNvPr id="325" name="Google Shape;325;p25"/>
          <p:cNvSpPr txBox="1">
            <a:spLocks noGrp="1"/>
          </p:cNvSpPr>
          <p:nvPr>
            <p:ph type="body" idx="1"/>
          </p:nvPr>
        </p:nvSpPr>
        <p:spPr>
          <a:xfrm>
            <a:off x="457200" y="2030413"/>
            <a:ext cx="8229600" cy="367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None/>
            </a:pPr>
            <a:r>
              <a:rPr lang="en-US" sz="2000" dirty="0"/>
              <a:t>In </a:t>
            </a:r>
            <a:r>
              <a:rPr lang="en-US" sz="2000" dirty="0" err="1"/>
              <a:t>spark.ml</a:t>
            </a:r>
            <a:r>
              <a:rPr lang="en-US" sz="2000" dirty="0"/>
              <a:t>, there are evaluators for classification, regression, clustering and ranking. 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lang="en-US" sz="2000" dirty="0"/>
              <a:t>Root Mean-Square Error (RMSE) – commonly used regression metric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–"/>
            </a:pPr>
            <a:r>
              <a:rPr lang="en-US" sz="2000" dirty="0"/>
              <a:t>Ranges from zero to infinity</a:t>
            </a:r>
            <a:endParaRPr dirty="0"/>
          </a:p>
          <a:p>
            <a:pPr marL="742950" lvl="1" indent="-158750" algn="l" rtl="0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None/>
            </a:pPr>
            <a:endParaRPr sz="2000" dirty="0"/>
          </a:p>
          <a:p>
            <a:pPr marL="457200" lvl="1" indent="0" algn="l" rtl="0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None/>
            </a:pPr>
            <a:endParaRPr sz="2000" dirty="0"/>
          </a:p>
          <a:p>
            <a:pPr marL="857250" lvl="2" indent="0" algn="l" rtl="0">
              <a:spcBef>
                <a:spcPts val="320"/>
              </a:spcBef>
              <a:spcAft>
                <a:spcPts val="0"/>
              </a:spcAft>
              <a:buClr>
                <a:srgbClr val="0070C0"/>
              </a:buClr>
              <a:buSzPts val="1600"/>
              <a:buNone/>
            </a:pPr>
            <a:r>
              <a:rPr lang="en-US" sz="1600" dirty="0"/>
              <a:t>from </a:t>
            </a:r>
            <a:r>
              <a:rPr lang="en-US" sz="1600" dirty="0" err="1"/>
              <a:t>pyspark.ml.evaluation</a:t>
            </a:r>
            <a:r>
              <a:rPr lang="en-US" sz="1600" dirty="0"/>
              <a:t> import </a:t>
            </a:r>
            <a:r>
              <a:rPr lang="en-US" sz="1600" dirty="0" err="1"/>
              <a:t>RegressionEvaluator</a:t>
            </a:r>
            <a:endParaRPr sz="1600" dirty="0"/>
          </a:p>
          <a:p>
            <a:pPr marL="857250" lvl="2" indent="0" algn="l" rtl="0">
              <a:spcBef>
                <a:spcPts val="320"/>
              </a:spcBef>
              <a:spcAft>
                <a:spcPts val="0"/>
              </a:spcAft>
              <a:buClr>
                <a:srgbClr val="0070C0"/>
              </a:buClr>
              <a:buSzPts val="1600"/>
              <a:buNone/>
            </a:pPr>
            <a:r>
              <a:rPr lang="en-US" sz="1600" dirty="0" err="1"/>
              <a:t>regressionEvaluator</a:t>
            </a:r>
            <a:r>
              <a:rPr lang="en-US" sz="1600" dirty="0"/>
              <a:t> = </a:t>
            </a:r>
            <a:r>
              <a:rPr lang="en-US" sz="1600" dirty="0" err="1"/>
              <a:t>RegressionEvaluator</a:t>
            </a:r>
            <a:r>
              <a:rPr lang="en-US" sz="1600" dirty="0"/>
              <a:t>(</a:t>
            </a:r>
            <a:endParaRPr dirty="0"/>
          </a:p>
          <a:p>
            <a:pPr marL="857250" lvl="2" indent="0" algn="l" rtl="0">
              <a:spcBef>
                <a:spcPts val="320"/>
              </a:spcBef>
              <a:spcAft>
                <a:spcPts val="0"/>
              </a:spcAft>
              <a:buClr>
                <a:srgbClr val="0070C0"/>
              </a:buClr>
              <a:buSzPts val="1600"/>
              <a:buNone/>
            </a:pPr>
            <a:r>
              <a:rPr lang="en-US" sz="1600" dirty="0"/>
              <a:t>    </a:t>
            </a:r>
            <a:r>
              <a:rPr lang="en-US" sz="1600" dirty="0" err="1"/>
              <a:t>predictionCol</a:t>
            </a:r>
            <a:r>
              <a:rPr lang="en-US" sz="1600" dirty="0"/>
              <a:t>="prediction",</a:t>
            </a:r>
            <a:endParaRPr dirty="0"/>
          </a:p>
          <a:p>
            <a:pPr marL="857250" lvl="2" indent="0" algn="l" rtl="0">
              <a:spcBef>
                <a:spcPts val="320"/>
              </a:spcBef>
              <a:spcAft>
                <a:spcPts val="0"/>
              </a:spcAft>
              <a:buClr>
                <a:srgbClr val="0070C0"/>
              </a:buClr>
              <a:buSzPts val="1600"/>
              <a:buNone/>
            </a:pPr>
            <a:r>
              <a:rPr lang="en-US" sz="1600" dirty="0"/>
              <a:t>    </a:t>
            </a:r>
            <a:r>
              <a:rPr lang="en-US" sz="1600" dirty="0" err="1"/>
              <a:t>labelCol</a:t>
            </a:r>
            <a:r>
              <a:rPr lang="en-US" sz="1600" dirty="0"/>
              <a:t>="price",</a:t>
            </a:r>
            <a:endParaRPr dirty="0"/>
          </a:p>
          <a:p>
            <a:pPr marL="857250" lvl="2" indent="0" algn="l" rtl="0">
              <a:spcBef>
                <a:spcPts val="320"/>
              </a:spcBef>
              <a:spcAft>
                <a:spcPts val="0"/>
              </a:spcAft>
              <a:buClr>
                <a:srgbClr val="0070C0"/>
              </a:buClr>
              <a:buSzPts val="1600"/>
              <a:buNone/>
            </a:pPr>
            <a:r>
              <a:rPr lang="en-US" sz="1600" dirty="0"/>
              <a:t>    </a:t>
            </a:r>
            <a:r>
              <a:rPr lang="en-US" sz="1600" dirty="0" err="1"/>
              <a:t>metricName</a:t>
            </a:r>
            <a:r>
              <a:rPr lang="en-US" sz="1600" dirty="0"/>
              <a:t>="</a:t>
            </a:r>
            <a:r>
              <a:rPr lang="en-US" sz="1600" dirty="0" err="1"/>
              <a:t>rmse</a:t>
            </a:r>
            <a:r>
              <a:rPr lang="en-US" sz="1600" dirty="0"/>
              <a:t>")</a:t>
            </a:r>
            <a:endParaRPr dirty="0"/>
          </a:p>
          <a:p>
            <a:pPr marL="857250" lvl="2" indent="0" algn="l" rtl="0">
              <a:spcBef>
                <a:spcPts val="320"/>
              </a:spcBef>
              <a:spcAft>
                <a:spcPts val="0"/>
              </a:spcAft>
              <a:buClr>
                <a:srgbClr val="0070C0"/>
              </a:buClr>
              <a:buSzPts val="1600"/>
              <a:buNone/>
            </a:pPr>
            <a:r>
              <a:rPr lang="en-US" sz="1600" dirty="0" err="1"/>
              <a:t>rmse</a:t>
            </a:r>
            <a:r>
              <a:rPr lang="en-US" sz="1600" dirty="0"/>
              <a:t> = </a:t>
            </a:r>
            <a:r>
              <a:rPr lang="en-US" sz="1600" dirty="0" err="1"/>
              <a:t>regressionEvaluator.evaluate</a:t>
            </a:r>
            <a:r>
              <a:rPr lang="en-US" sz="1600" dirty="0"/>
              <a:t>(</a:t>
            </a:r>
            <a:r>
              <a:rPr lang="en-US" sz="1600" dirty="0" err="1"/>
              <a:t>predDF</a:t>
            </a:r>
            <a:r>
              <a:rPr lang="en-US" sz="1600" dirty="0"/>
              <a:t>)</a:t>
            </a:r>
            <a:endParaRPr dirty="0"/>
          </a:p>
          <a:p>
            <a:pPr marL="857250" lvl="2" indent="0" algn="l" rtl="0">
              <a:spcBef>
                <a:spcPts val="320"/>
              </a:spcBef>
              <a:spcAft>
                <a:spcPts val="0"/>
              </a:spcAft>
              <a:buClr>
                <a:srgbClr val="0070C0"/>
              </a:buClr>
              <a:buSzPts val="1600"/>
              <a:buNone/>
            </a:pPr>
            <a:r>
              <a:rPr lang="en-US" sz="1600" dirty="0"/>
              <a:t>print(</a:t>
            </a:r>
            <a:r>
              <a:rPr lang="en-US" sz="1600" dirty="0" err="1"/>
              <a:t>f"RMSE</a:t>
            </a:r>
            <a:r>
              <a:rPr lang="en-US" sz="1600" dirty="0"/>
              <a:t> is {rmse:.1f}")</a:t>
            </a:r>
            <a:endParaRPr dirty="0"/>
          </a:p>
          <a:p>
            <a:pPr marL="457200" lvl="1" indent="0" algn="l" rtl="0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None/>
            </a:pPr>
            <a:endParaRPr sz="2000" dirty="0"/>
          </a:p>
        </p:txBody>
      </p:sp>
      <p:pic>
        <p:nvPicPr>
          <p:cNvPr id="326" name="Google Shape;32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8515" y="3537204"/>
            <a:ext cx="4114800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5"/>
          <p:cNvSpPr txBox="1"/>
          <p:nvPr/>
        </p:nvSpPr>
        <p:spPr>
          <a:xfrm>
            <a:off x="6533147" y="3261320"/>
            <a:ext cx="265496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Important!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Compare the RMSE against a baseline</a:t>
            </a:r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6"/>
          <p:cNvSpPr txBox="1"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Evaluating Models – Coefficient of Determination (R</a:t>
            </a:r>
            <a:r>
              <a:rPr lang="en-US" sz="4000" baseline="30000" dirty="0"/>
              <a:t>2</a:t>
            </a:r>
            <a:r>
              <a:rPr lang="en-US" sz="4000" dirty="0"/>
              <a:t>)</a:t>
            </a:r>
            <a:endParaRPr dirty="0"/>
          </a:p>
        </p:txBody>
      </p:sp>
      <p:sp>
        <p:nvSpPr>
          <p:cNvPr id="333" name="Google Shape;333;p26"/>
          <p:cNvSpPr txBox="1">
            <a:spLocks noGrp="1"/>
          </p:cNvSpPr>
          <p:nvPr>
            <p:ph type="body" idx="1"/>
          </p:nvPr>
        </p:nvSpPr>
        <p:spPr>
          <a:xfrm>
            <a:off x="457200" y="2030413"/>
            <a:ext cx="8229600" cy="367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lang="en-US" sz="2000" dirty="0"/>
              <a:t>R</a:t>
            </a:r>
            <a:r>
              <a:rPr lang="en-US" sz="2000" baseline="30000" dirty="0"/>
              <a:t>2</a:t>
            </a:r>
            <a:r>
              <a:rPr lang="en-US" sz="2000" dirty="0"/>
              <a:t> values range from negative infinity to 1. </a:t>
            </a:r>
            <a:endParaRPr sz="1600" baseline="30000" dirty="0"/>
          </a:p>
          <a:p>
            <a:pPr marL="457200" lvl="1" indent="0" algn="l" rtl="0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None/>
            </a:pPr>
            <a:endParaRPr sz="2000" dirty="0"/>
          </a:p>
          <a:p>
            <a:pPr marL="457200" lvl="1" indent="0" algn="l" rtl="0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None/>
            </a:pPr>
            <a:endParaRPr sz="2000" dirty="0"/>
          </a:p>
          <a:p>
            <a:pPr marL="457200" lvl="1" indent="0" algn="l" rtl="0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None/>
            </a:pPr>
            <a:endParaRPr sz="2000" dirty="0"/>
          </a:p>
          <a:p>
            <a:pPr marL="457200" lvl="1" indent="0" algn="l" rtl="0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None/>
            </a:pPr>
            <a:endParaRPr sz="2000" dirty="0"/>
          </a:p>
          <a:p>
            <a:pPr marL="457200" lvl="1" indent="0" algn="l" rtl="0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None/>
            </a:pPr>
            <a:endParaRPr sz="2000" dirty="0"/>
          </a:p>
          <a:p>
            <a:pPr marL="457200" lvl="1" indent="0" algn="l" rtl="0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None/>
            </a:pPr>
            <a:endParaRPr sz="2000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lang="en-US" sz="2000" dirty="0"/>
              <a:t>When </a:t>
            </a:r>
            <a:r>
              <a:rPr lang="en-US" sz="2000" dirty="0" err="1"/>
              <a:t>SS</a:t>
            </a:r>
            <a:r>
              <a:rPr lang="en-US" sz="2000" baseline="-25000" dirty="0" err="1"/>
              <a:t>res</a:t>
            </a:r>
            <a:r>
              <a:rPr lang="en-US" sz="2000" dirty="0"/>
              <a:t> = 0, then R</a:t>
            </a:r>
            <a:r>
              <a:rPr lang="en-US" sz="2000" baseline="30000" dirty="0"/>
              <a:t>2</a:t>
            </a:r>
            <a:r>
              <a:rPr lang="en-US" sz="2000" dirty="0"/>
              <a:t> = 1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lang="en-US" sz="2000" dirty="0"/>
              <a:t>If </a:t>
            </a:r>
            <a:r>
              <a:rPr lang="en-US" sz="2000" dirty="0" err="1"/>
              <a:t>SS</a:t>
            </a:r>
            <a:r>
              <a:rPr lang="en-US" sz="2000" baseline="-25000" dirty="0" err="1"/>
              <a:t>res</a:t>
            </a:r>
            <a:r>
              <a:rPr lang="en-US" sz="2000" dirty="0"/>
              <a:t> = </a:t>
            </a:r>
            <a:r>
              <a:rPr lang="en-US" sz="2000" dirty="0" err="1"/>
              <a:t>Ss</a:t>
            </a:r>
            <a:r>
              <a:rPr lang="en-US" sz="2000" baseline="-25000" dirty="0" err="1"/>
              <a:t>tot</a:t>
            </a:r>
            <a:r>
              <a:rPr lang="en-US" sz="2000" dirty="0"/>
              <a:t>, R</a:t>
            </a:r>
            <a:r>
              <a:rPr lang="en-US" sz="2000" baseline="30000" dirty="0"/>
              <a:t>2</a:t>
            </a:r>
            <a:r>
              <a:rPr lang="en-US" sz="2000" dirty="0"/>
              <a:t> is 0, the model performs the same as always predicting the average value, y bar. 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lang="en-US" sz="2000" dirty="0"/>
              <a:t>If </a:t>
            </a:r>
            <a:r>
              <a:rPr lang="en-US" sz="2000" dirty="0" err="1"/>
              <a:t>SS</a:t>
            </a:r>
            <a:r>
              <a:rPr lang="en-US" sz="2000" baseline="-25000" dirty="0" err="1"/>
              <a:t>res</a:t>
            </a:r>
            <a:r>
              <a:rPr lang="en-US" sz="2000" dirty="0"/>
              <a:t> is large (it performs worse than predicting the average, y bar), then R</a:t>
            </a:r>
            <a:r>
              <a:rPr lang="en-US" sz="2000" baseline="30000" dirty="0"/>
              <a:t>2</a:t>
            </a:r>
            <a:r>
              <a:rPr lang="en-US" sz="2000" dirty="0"/>
              <a:t> is going to be negative. 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None/>
            </a:pPr>
            <a:r>
              <a:rPr lang="en-US" sz="2000" dirty="0"/>
              <a:t>	</a:t>
            </a:r>
            <a:r>
              <a:rPr lang="en-US" sz="1600" dirty="0"/>
              <a:t>r2 = </a:t>
            </a:r>
            <a:r>
              <a:rPr lang="en-US" sz="1600" dirty="0" err="1"/>
              <a:t>regressionEvaluator.setMetricName</a:t>
            </a:r>
            <a:r>
              <a:rPr lang="en-US" sz="1600" dirty="0"/>
              <a:t>("r2").evaluate(</a:t>
            </a:r>
            <a:r>
              <a:rPr lang="en-US" sz="1600" dirty="0" err="1"/>
              <a:t>predDF</a:t>
            </a:r>
            <a:r>
              <a:rPr lang="en-US" sz="1600" dirty="0"/>
              <a:t>)</a:t>
            </a:r>
            <a:endParaRPr dirty="0"/>
          </a:p>
        </p:txBody>
      </p:sp>
      <p:pic>
        <p:nvPicPr>
          <p:cNvPr id="334" name="Google Shape;33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5782" y="2646614"/>
            <a:ext cx="130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5782" y="3267244"/>
            <a:ext cx="1524000" cy="62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5782" y="3846433"/>
            <a:ext cx="1676400" cy="698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6"/>
          <p:cNvSpPr txBox="1"/>
          <p:nvPr/>
        </p:nvSpPr>
        <p:spPr>
          <a:xfrm>
            <a:off x="2727158" y="2807368"/>
            <a:ext cx="36580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1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338" name="Google Shape;338;p26"/>
          <p:cNvSpPr txBox="1"/>
          <p:nvPr/>
        </p:nvSpPr>
        <p:spPr>
          <a:xfrm>
            <a:off x="2727158" y="3275446"/>
            <a:ext cx="502117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SS</a:t>
            </a:r>
            <a:r>
              <a:rPr lang="en-US" sz="16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the total sum of squares when predicting y bar (average value)</a:t>
            </a:r>
            <a:endParaRPr sz="16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6"/>
          <p:cNvSpPr txBox="1"/>
          <p:nvPr/>
        </p:nvSpPr>
        <p:spPr>
          <a:xfrm>
            <a:off x="2727158" y="3846433"/>
            <a:ext cx="502117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 of Squared Errors. 0 when the model perfectly predicts every data points</a:t>
            </a:r>
            <a:endParaRPr sz="16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 txBox="1"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Additional Reading</a:t>
            </a:r>
            <a:endParaRPr dirty="0"/>
          </a:p>
        </p:txBody>
      </p:sp>
      <p:sp>
        <p:nvSpPr>
          <p:cNvPr id="105" name="Google Shape;105;p2"/>
          <p:cNvSpPr txBox="1">
            <a:spLocks noGrp="1"/>
          </p:cNvSpPr>
          <p:nvPr>
            <p:ph type="body" idx="1"/>
          </p:nvPr>
        </p:nvSpPr>
        <p:spPr>
          <a:xfrm>
            <a:off x="457200" y="2030413"/>
            <a:ext cx="8229600" cy="367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175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endParaRPr sz="2000" dirty="0"/>
          </a:p>
          <a:p>
            <a:pPr marL="742950" lvl="1" indent="-298450" algn="l" rtl="0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 sz="2000" dirty="0"/>
              <a:t>Learning Spark V2 Chapter 10</a:t>
            </a:r>
            <a:endParaRPr sz="2000" dirty="0"/>
          </a:p>
          <a:p>
            <a:pPr marL="742950" lvl="1" indent="-298450" algn="l" rtl="0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 sz="2000" dirty="0"/>
              <a:t>https://</a:t>
            </a:r>
            <a:r>
              <a:rPr lang="en-US" sz="2000" dirty="0" err="1"/>
              <a:t>spark.apache.org</a:t>
            </a:r>
            <a:r>
              <a:rPr lang="en-US" sz="2000" dirty="0"/>
              <a:t>/docs/latest/ml-</a:t>
            </a:r>
            <a:r>
              <a:rPr lang="en-US" sz="2000" dirty="0" err="1"/>
              <a:t>guide.html</a:t>
            </a:r>
            <a:endParaRPr lang="en-US" sz="20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ce1043ab6e_0_91"/>
          <p:cNvSpPr txBox="1">
            <a:spLocks noGrp="1"/>
          </p:cNvSpPr>
          <p:nvPr>
            <p:ph type="title"/>
          </p:nvPr>
        </p:nvSpPr>
        <p:spPr>
          <a:xfrm>
            <a:off x="457200" y="285748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Lab</a:t>
            </a:r>
            <a:br>
              <a:rPr lang="en-US" sz="4000" dirty="0"/>
            </a:br>
            <a:br>
              <a:rPr lang="en-US" sz="4000" dirty="0"/>
            </a:br>
            <a:endParaRPr dirty="0"/>
          </a:p>
        </p:txBody>
      </p:sp>
      <p:pic>
        <p:nvPicPr>
          <p:cNvPr id="345" name="Google Shape;345;gce1043ab6e_0_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9750" y="2152638"/>
            <a:ext cx="1831214" cy="25527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7E185E-3D50-7E40-A95A-7869D34C8766}"/>
              </a:ext>
            </a:extLst>
          </p:cNvPr>
          <p:cNvSpPr txBox="1"/>
          <p:nvPr/>
        </p:nvSpPr>
        <p:spPr>
          <a:xfrm>
            <a:off x="457200" y="3429000"/>
            <a:ext cx="48820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https://docs.databricks.com/applications/machine-learning/train-model/mllib/index.html#apache-spark-mllib-pipelines-and-structured-streaming-example</a:t>
            </a: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7"/>
          <p:cNvSpPr txBox="1">
            <a:spLocks noGrp="1"/>
          </p:cNvSpPr>
          <p:nvPr>
            <p:ph type="title"/>
          </p:nvPr>
        </p:nvSpPr>
        <p:spPr>
          <a:xfrm>
            <a:off x="457200" y="11588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Questions</a:t>
            </a:r>
            <a:endParaRPr/>
          </a:p>
        </p:txBody>
      </p:sp>
      <p:pic>
        <p:nvPicPr>
          <p:cNvPr id="351" name="Google Shape;351;p27" descr="Image result for questio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389717"/>
            <a:ext cx="9144000" cy="397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Supervised Learning</a:t>
            </a:r>
            <a:endParaRPr/>
          </a:p>
        </p:txBody>
      </p:sp>
      <p:sp>
        <p:nvSpPr>
          <p:cNvPr id="117" name="Google Shape;117;p4"/>
          <p:cNvSpPr txBox="1">
            <a:spLocks noGrp="1"/>
          </p:cNvSpPr>
          <p:nvPr>
            <p:ph type="body" idx="1"/>
          </p:nvPr>
        </p:nvSpPr>
        <p:spPr>
          <a:xfrm>
            <a:off x="457200" y="2030413"/>
            <a:ext cx="8229600" cy="367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lang="en-US" sz="2000"/>
              <a:t>Data consists of a set of input records each with </a:t>
            </a:r>
            <a:r>
              <a:rPr lang="en-US" sz="2000" b="1"/>
              <a:t>associated labels. </a:t>
            </a:r>
            <a:endParaRPr sz="200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–"/>
            </a:pPr>
            <a:r>
              <a:rPr lang="en-US" sz="2000"/>
              <a:t>The goal is to predict the output label(s) given a new unlabeled input</a:t>
            </a:r>
            <a:endParaRPr sz="200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–"/>
            </a:pPr>
            <a:r>
              <a:rPr lang="en-US" sz="2000"/>
              <a:t>The output labels can either be discrete or continuous. </a:t>
            </a:r>
            <a:endParaRPr sz="200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lang="en-US" sz="2000"/>
              <a:t>Classification</a:t>
            </a:r>
            <a:endParaRPr sz="200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–"/>
            </a:pPr>
            <a:r>
              <a:rPr lang="en-US" sz="2000"/>
              <a:t>Separate the inputs into a discrete set of classes (labels). </a:t>
            </a:r>
            <a:endParaRPr sz="200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–"/>
            </a:pPr>
            <a:r>
              <a:rPr lang="en-US" sz="2000"/>
              <a:t>Binary classes: two discrete values</a:t>
            </a:r>
            <a:endParaRPr sz="200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–"/>
            </a:pPr>
            <a:r>
              <a:rPr lang="en-US" sz="2000"/>
              <a:t>Multiclass/Multinomial classification: three or more discrete labels. </a:t>
            </a:r>
            <a:endParaRPr sz="200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lang="en-US" sz="2000"/>
              <a:t>Regression</a:t>
            </a:r>
            <a:endParaRPr sz="200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–"/>
            </a:pPr>
            <a:r>
              <a:rPr lang="en-US" sz="2000"/>
              <a:t>The value to predict is a continuous number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 txBox="1"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Supervised Learning Supported by Spark MLlib</a:t>
            </a:r>
            <a:endParaRPr sz="4000"/>
          </a:p>
        </p:txBody>
      </p:sp>
      <p:pic>
        <p:nvPicPr>
          <p:cNvPr id="123" name="Google Shape;12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00" y="2366020"/>
            <a:ext cx="7926056" cy="3806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"/>
          <p:cNvSpPr txBox="1"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Unsupervised Learning</a:t>
            </a:r>
            <a:endParaRPr/>
          </a:p>
        </p:txBody>
      </p:sp>
      <p:sp>
        <p:nvSpPr>
          <p:cNvPr id="129" name="Google Shape;129;p6"/>
          <p:cNvSpPr txBox="1">
            <a:spLocks noGrp="1"/>
          </p:cNvSpPr>
          <p:nvPr>
            <p:ph type="body" idx="1"/>
          </p:nvPr>
        </p:nvSpPr>
        <p:spPr>
          <a:xfrm>
            <a:off x="457200" y="2030413"/>
            <a:ext cx="8229600" cy="367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lang="en-US" sz="2000"/>
              <a:t>Obtaining the labeled data required by supervised machine learning can be very expensive and/or infeasible. </a:t>
            </a:r>
            <a:endParaRPr sz="2000"/>
          </a:p>
          <a:p>
            <a:pPr marL="742950" lvl="1" indent="-298450" algn="l" rtl="0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https://www.mturk.com/</a:t>
            </a:r>
            <a:endParaRPr sz="200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lang="en-US" sz="2000"/>
              <a:t>Instead of predicting a label, </a:t>
            </a:r>
            <a:r>
              <a:rPr lang="en-US" sz="2000" b="1">
                <a:solidFill>
                  <a:srgbClr val="B45F06"/>
                </a:solidFill>
              </a:rPr>
              <a:t>unsupervised ML helps to understand the structure of the data.</a:t>
            </a:r>
            <a:r>
              <a:rPr lang="en-US" sz="2000"/>
              <a:t> </a:t>
            </a:r>
            <a:endParaRPr sz="200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lang="en-US" sz="2000"/>
              <a:t>Can be used for outlier detection or as a preprocessing step for supervised machine learning</a:t>
            </a:r>
            <a:endParaRPr sz="2000"/>
          </a:p>
          <a:p>
            <a:pPr marL="742950" lvl="1" indent="-311150" algn="l" rtl="0">
              <a:spcBef>
                <a:spcPts val="320"/>
              </a:spcBef>
              <a:spcAft>
                <a:spcPts val="0"/>
              </a:spcAft>
              <a:buClr>
                <a:srgbClr val="0070C0"/>
              </a:buClr>
              <a:buSzPts val="2000"/>
              <a:buChar char="–"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Reducing the dimensionality of the data set</a:t>
            </a:r>
            <a:endParaRPr sz="2000"/>
          </a:p>
          <a:p>
            <a:pPr marL="742950" lvl="1" indent="-311150" algn="l" rtl="0">
              <a:spcBef>
                <a:spcPts val="320"/>
              </a:spcBef>
              <a:spcAft>
                <a:spcPts val="0"/>
              </a:spcAft>
              <a:buClr>
                <a:srgbClr val="0070C0"/>
              </a:buClr>
              <a:buSzPts val="2000"/>
              <a:buChar char="–"/>
            </a:pPr>
            <a:r>
              <a:rPr lang="en-US" sz="2000" u="sng">
                <a:solidFill>
                  <a:schemeClr val="hlink"/>
                </a:solidFill>
                <a:hlinkClick r:id="rId4"/>
              </a:rPr>
              <a:t>K-means</a:t>
            </a:r>
            <a:endParaRPr sz="2000"/>
          </a:p>
          <a:p>
            <a:pPr marL="742950" lvl="1" indent="-311150" algn="l" rtl="0">
              <a:spcBef>
                <a:spcPts val="320"/>
              </a:spcBef>
              <a:spcAft>
                <a:spcPts val="0"/>
              </a:spcAft>
              <a:buClr>
                <a:srgbClr val="0070C0"/>
              </a:buClr>
              <a:buSzPts val="2000"/>
              <a:buChar char="–"/>
            </a:pPr>
            <a:r>
              <a:rPr lang="en-US" sz="2000" u="sng">
                <a:solidFill>
                  <a:schemeClr val="hlink"/>
                </a:solidFill>
                <a:hlinkClick r:id="rId5"/>
              </a:rPr>
              <a:t>Latent Dirichlet Allocation</a:t>
            </a:r>
            <a:r>
              <a:rPr lang="en-US" sz="2000"/>
              <a:t> (LDA)</a:t>
            </a:r>
            <a:endParaRPr sz="2000"/>
          </a:p>
          <a:p>
            <a:pPr marL="742950" lvl="1" indent="-311150" algn="l" rtl="0">
              <a:spcBef>
                <a:spcPts val="320"/>
              </a:spcBef>
              <a:spcAft>
                <a:spcPts val="0"/>
              </a:spcAft>
              <a:buClr>
                <a:srgbClr val="0070C0"/>
              </a:buClr>
              <a:buSzPts val="2000"/>
              <a:buChar char="–"/>
            </a:pPr>
            <a:r>
              <a:rPr lang="en-US" sz="2000" u="sng">
                <a:solidFill>
                  <a:schemeClr val="hlink"/>
                </a:solidFill>
                <a:hlinkClick r:id="rId6"/>
              </a:rPr>
              <a:t>Gaussian mixture models</a:t>
            </a:r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"/>
          <p:cNvSpPr txBox="1"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Spark Machine Learning</a:t>
            </a:r>
            <a:endParaRPr/>
          </a:p>
        </p:txBody>
      </p:sp>
      <p:sp>
        <p:nvSpPr>
          <p:cNvPr id="135" name="Google Shape;135;p7"/>
          <p:cNvSpPr txBox="1">
            <a:spLocks noGrp="1"/>
          </p:cNvSpPr>
          <p:nvPr>
            <p:ph type="body" idx="1"/>
          </p:nvPr>
        </p:nvSpPr>
        <p:spPr>
          <a:xfrm>
            <a:off x="457200" y="2030428"/>
            <a:ext cx="8229600" cy="45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lang="en-US" sz="2000"/>
              <a:t>Provides an ecosystem for data ingestion, feature engineering, model training and deployment</a:t>
            </a:r>
            <a:endParaRPr sz="200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lang="en-US" sz="2000"/>
              <a:t>Traditionally, developers needed to use different tools for each of these tasks. </a:t>
            </a:r>
            <a:endParaRPr sz="200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lang="en-US" sz="2000"/>
              <a:t>Spark has two machine learning packages</a:t>
            </a:r>
            <a:endParaRPr sz="200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–"/>
            </a:pPr>
            <a:r>
              <a:rPr lang="en-US" sz="2000"/>
              <a:t>spark.mllib</a:t>
            </a:r>
            <a:endParaRPr sz="2000"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lang="en-US" sz="2000"/>
              <a:t>Original machine learning API based on RDD API (in maintenance mode since Spark 2.0)</a:t>
            </a:r>
            <a:endParaRPr sz="200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–"/>
            </a:pPr>
            <a:r>
              <a:rPr lang="en-US" sz="2000"/>
              <a:t>spark.ml</a:t>
            </a:r>
            <a:endParaRPr sz="2000"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lang="en-US" sz="2000"/>
              <a:t>Newer API based on DataFrames. </a:t>
            </a:r>
            <a:endParaRPr sz="200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lang="en-US" sz="2000"/>
              <a:t>“Mllib” is used as an umbrella term to refer to both machine learning packages. </a:t>
            </a:r>
            <a:endParaRPr sz="200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lang="en-US" sz="2000"/>
              <a:t>spark.ml focuses on O(n) scale-out</a:t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8"/>
          <p:cNvPicPr preferRelativeResize="0"/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762000" y="817725"/>
            <a:ext cx="7687101" cy="57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8"/>
          <p:cNvSpPr txBox="1">
            <a:spLocks noGrp="1"/>
          </p:cNvSpPr>
          <p:nvPr>
            <p:ph type="title"/>
          </p:nvPr>
        </p:nvSpPr>
        <p:spPr>
          <a:xfrm>
            <a:off x="457200" y="285748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ML Pipelines</a:t>
            </a:r>
            <a:endParaRPr/>
          </a:p>
        </p:txBody>
      </p:sp>
      <p:sp>
        <p:nvSpPr>
          <p:cNvPr id="142" name="Google Shape;142;p18"/>
          <p:cNvSpPr txBox="1"/>
          <p:nvPr/>
        </p:nvSpPr>
        <p:spPr>
          <a:xfrm>
            <a:off x="457200" y="4391150"/>
            <a:ext cx="8229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https://spark.apache.org/docs/latest/ml-pipeline.html</a:t>
            </a:r>
            <a:endParaRPr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e1043ab6e_0_22"/>
          <p:cNvSpPr txBox="1"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ML Pipelines</a:t>
            </a:r>
            <a:endParaRPr/>
          </a:p>
        </p:txBody>
      </p:sp>
      <p:sp>
        <p:nvSpPr>
          <p:cNvPr id="148" name="Google Shape;148;gce1043ab6e_0_22"/>
          <p:cNvSpPr txBox="1">
            <a:spLocks noGrp="1"/>
          </p:cNvSpPr>
          <p:nvPr>
            <p:ph type="body" idx="1"/>
          </p:nvPr>
        </p:nvSpPr>
        <p:spPr>
          <a:xfrm>
            <a:off x="457200" y="2030428"/>
            <a:ext cx="8229600" cy="45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lang="en-US" sz="2000"/>
              <a:t>Pipeline = Workflow</a:t>
            </a:r>
            <a:endParaRPr sz="200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MLlib standardizes APIs for machine learning algorithms into a single pipeline. </a:t>
            </a:r>
            <a:endParaRPr sz="200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The concept of the pipeline is inspired by scikit-learn. </a:t>
            </a:r>
            <a:endParaRPr sz="20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4029</TotalTime>
  <Words>2882</Words>
  <Application>Microsoft Macintosh PowerPoint</Application>
  <PresentationFormat>On-screen Show (4:3)</PresentationFormat>
  <Paragraphs>312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Courier New</vt:lpstr>
      <vt:lpstr>Roboto</vt:lpstr>
      <vt:lpstr>Office Theme</vt:lpstr>
      <vt:lpstr>Data 603 – Big Data Platforms</vt:lpstr>
      <vt:lpstr>More on Structured Streaming</vt:lpstr>
      <vt:lpstr>Machine Learning</vt:lpstr>
      <vt:lpstr>Supervised Learning</vt:lpstr>
      <vt:lpstr>Supervised Learning Supported by Spark MLlib</vt:lpstr>
      <vt:lpstr>Unsupervised Learning</vt:lpstr>
      <vt:lpstr>Spark Machine Learning</vt:lpstr>
      <vt:lpstr>ML Pipelines</vt:lpstr>
      <vt:lpstr>ML Pipelines</vt:lpstr>
      <vt:lpstr>ML Pipelines</vt:lpstr>
      <vt:lpstr>Machine Learning Pipelines</vt:lpstr>
      <vt:lpstr>Machine Learning Pipelines</vt:lpstr>
      <vt:lpstr>Machine Learning Pipelines</vt:lpstr>
      <vt:lpstr>Machine Learning Pipelines</vt:lpstr>
      <vt:lpstr>Machine Learning Pipelines</vt:lpstr>
      <vt:lpstr>Machine Learning Pipelines</vt:lpstr>
      <vt:lpstr>Machine Learning Pipelines</vt:lpstr>
      <vt:lpstr>Training and Test Data Sets</vt:lpstr>
      <vt:lpstr>Training and Test Data Sets</vt:lpstr>
      <vt:lpstr>Training and Test Data Sets</vt:lpstr>
      <vt:lpstr>Preparing Features with Transformers</vt:lpstr>
      <vt:lpstr>Preparing Features with Transformers</vt:lpstr>
      <vt:lpstr>Linear Regression</vt:lpstr>
      <vt:lpstr>Using Estimators to Build Models 1/2</vt:lpstr>
      <vt:lpstr>Using Estimators to Build Models 2/2</vt:lpstr>
      <vt:lpstr>Creating a Pipeline 1/2</vt:lpstr>
      <vt:lpstr>Creating a Pipeline 2/2</vt:lpstr>
      <vt:lpstr>One-hot Encoding 1/4</vt:lpstr>
      <vt:lpstr>One-hot Encoding 2/4</vt:lpstr>
      <vt:lpstr>One-hot Encoding 3/4</vt:lpstr>
      <vt:lpstr>One-hot Encoding 4/4</vt:lpstr>
      <vt:lpstr>Feature Selection - RFormula</vt:lpstr>
      <vt:lpstr>Feature Selection - RFormula</vt:lpstr>
      <vt:lpstr>Evaluating the Model</vt:lpstr>
      <vt:lpstr>Evaluating Models - RMSE</vt:lpstr>
      <vt:lpstr>Evaluating Models – Coefficient of Determination (R2)</vt:lpstr>
      <vt:lpstr>Additional Reading</vt:lpstr>
      <vt:lpstr>Lab  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603 – Big Data Platforms</dc:title>
  <dc:creator>Jim Lord</dc:creator>
  <cp:lastModifiedBy>Andrew Enkeboll</cp:lastModifiedBy>
  <cp:revision>4</cp:revision>
  <dcterms:created xsi:type="dcterms:W3CDTF">2014-05-05T14:25:42Z</dcterms:created>
  <dcterms:modified xsi:type="dcterms:W3CDTF">2022-04-07T23:02:47Z</dcterms:modified>
</cp:coreProperties>
</file>